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3"/>
  </p:notesMasterIdLst>
  <p:handoutMasterIdLst>
    <p:handoutMasterId r:id="rId24"/>
  </p:handoutMasterIdLst>
  <p:sldIdLst>
    <p:sldId id="547" r:id="rId2"/>
    <p:sldId id="550" r:id="rId3"/>
    <p:sldId id="1024" r:id="rId4"/>
    <p:sldId id="1023" r:id="rId5"/>
    <p:sldId id="1025" r:id="rId6"/>
    <p:sldId id="1026" r:id="rId7"/>
    <p:sldId id="1027" r:id="rId8"/>
    <p:sldId id="1029" r:id="rId9"/>
    <p:sldId id="1030" r:id="rId10"/>
    <p:sldId id="1031" r:id="rId11"/>
    <p:sldId id="1038" r:id="rId12"/>
    <p:sldId id="1032" r:id="rId13"/>
    <p:sldId id="1028" r:id="rId14"/>
    <p:sldId id="1036" r:id="rId15"/>
    <p:sldId id="1037" r:id="rId16"/>
    <p:sldId id="1034" r:id="rId17"/>
    <p:sldId id="1035" r:id="rId18"/>
    <p:sldId id="562" r:id="rId19"/>
    <p:sldId id="554" r:id="rId20"/>
    <p:sldId id="552" r:id="rId21"/>
    <p:sldId id="553" r:id="rId22"/>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6615"/>
    <a:srgbClr val="FF7F7F"/>
    <a:srgbClr val="FF4747"/>
    <a:srgbClr val="CC3300"/>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5" autoAdjust="0"/>
    <p:restoredTop sz="94660"/>
  </p:normalViewPr>
  <p:slideViewPr>
    <p:cSldViewPr>
      <p:cViewPr varScale="1">
        <p:scale>
          <a:sx n="108" d="100"/>
          <a:sy n="108" d="100"/>
        </p:scale>
        <p:origin x="720" y="12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2020-11-27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11/27/2020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BF7B1FF-DFE5-4B27-8E0E-F1DDF2FB76BC}" type="slidenum">
              <a:rPr lang="en-CA" smtClean="0"/>
              <a:pPr>
                <a:defRPr/>
              </a:pPr>
              <a:t>2</a:t>
            </a:fld>
            <a:endParaRPr lang="en-CA"/>
          </a:p>
        </p:txBody>
      </p:sp>
    </p:spTree>
    <p:extLst>
      <p:ext uri="{BB962C8B-B14F-4D97-AF65-F5344CB8AC3E}">
        <p14:creationId xmlns:p14="http://schemas.microsoft.com/office/powerpoint/2010/main" val="4233970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The switch statement</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7704" y="3111103"/>
            <a:ext cx="7056784" cy="1470025"/>
          </a:xfrm>
        </p:spPr>
        <p:txBody>
          <a:bodyPr>
            <a:normAutofit/>
          </a:bodyPr>
          <a:lstStyle/>
          <a:p>
            <a:r>
              <a:rPr lang="en-CA" dirty="0"/>
              <a:t>The switch statement</a:t>
            </a:r>
            <a:endParaRPr lang="en-CA" dirty="0">
              <a:latin typeface="Consolas" panose="020B0609020204030204" pitchFamily="49" charset="0"/>
              <a:cs typeface="Consolas" panose="020B0609020204030204" pitchFamily="49" charset="0"/>
            </a:endParaRPr>
          </a:p>
        </p:txBody>
      </p:sp>
      <p:pic>
        <p:nvPicPr>
          <p:cNvPr id="3" name="Audio 2">
            <a:hlinkClick r:id="" action="ppaction://media"/>
            <a:extLst>
              <a:ext uri="{FF2B5EF4-FFF2-40B4-BE49-F238E27FC236}">
                <a16:creationId xmlns:a16="http://schemas.microsoft.com/office/drawing/2014/main" id="{3C9D38B9-2923-4A56-A34E-1C7A3BE772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3790"/>
    </mc:Choice>
    <mc:Fallback xmlns="">
      <p:transition spd="slow" advTm="1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a:t>
            </a:r>
          </a:p>
        </p:txBody>
      </p:sp>
      <p:sp>
        <p:nvSpPr>
          <p:cNvPr id="3" name="Content Placeholder 2"/>
          <p:cNvSpPr>
            <a:spLocks noGrp="1"/>
          </p:cNvSpPr>
          <p:nvPr>
            <p:ph idx="1"/>
          </p:nvPr>
        </p:nvSpPr>
        <p:spPr>
          <a:xfrm>
            <a:off x="457200" y="1495325"/>
            <a:ext cx="8470900" cy="4525963"/>
          </a:xfrm>
        </p:spPr>
        <p:txBody>
          <a:bodyPr>
            <a:noAutofit/>
          </a:bodyPr>
          <a:lstStyle/>
          <a:p>
            <a:pPr marL="400050" lvl="1" indent="0">
              <a:buNone/>
            </a:pPr>
            <a:r>
              <a:rPr lang="en-CA" sz="1500" dirty="0">
                <a:solidFill>
                  <a:srgbClr val="0070C0"/>
                </a:solidFill>
                <a:latin typeface="Consolas" panose="020B0609020204030204" pitchFamily="49" charset="0"/>
              </a:rPr>
              <a:t>switch</a:t>
            </a:r>
            <a:r>
              <a:rPr lang="en-CA" sz="1500" dirty="0">
                <a:latin typeface="Consolas" panose="020B0609020204030204" pitchFamily="49" charset="0"/>
              </a:rPr>
              <a:t> ( </a:t>
            </a:r>
            <a:r>
              <a:rPr lang="en-CA" sz="1500" b="1" dirty="0" err="1">
                <a:solidFill>
                  <a:srgbClr val="7030A0"/>
                </a:solidFill>
                <a:latin typeface="Consolas" panose="020B0609020204030204" pitchFamily="49" charset="0"/>
              </a:rPr>
              <a:t>ch</a:t>
            </a:r>
            <a:r>
              <a:rPr lang="en-CA" sz="1500" b="1" dirty="0">
                <a:solidFill>
                  <a:srgbClr val="7030A0"/>
                </a:solidFill>
                <a:latin typeface="Consolas" panose="020B0609020204030204" pitchFamily="49" charset="0"/>
              </a:rPr>
              <a:t> </a:t>
            </a:r>
            <a:r>
              <a:rPr lang="en-CA" sz="1500" dirty="0">
                <a:latin typeface="Consolas" panose="020B0609020204030204" pitchFamily="49" charset="0"/>
              </a:rPr>
              <a:t>) {</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'0'</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'1'</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'2'</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'3'</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'4'</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'5'</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'6'</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'7'</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'8'</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'9'</a:t>
            </a:r>
            <a:r>
              <a:rPr lang="en-CA" sz="1500" b="1" dirty="0">
                <a:solidFill>
                  <a:srgbClr val="0070C0"/>
                </a:solidFill>
                <a:latin typeface="Consolas" panose="020B0609020204030204" pitchFamily="49" charset="0"/>
              </a:rPr>
              <a:t>: </a:t>
            </a:r>
          </a:p>
          <a:p>
            <a:pPr marL="400050" lvl="1" indent="0">
              <a:buNone/>
            </a:pPr>
            <a:r>
              <a:rPr lang="en-CA" sz="1500" dirty="0">
                <a:latin typeface="Consolas" panose="020B0609020204030204" pitchFamily="49" charset="0"/>
              </a:rPr>
              <a:t>        return </a:t>
            </a:r>
            <a:r>
              <a:rPr lang="en-CA" sz="1500" dirty="0" err="1">
                <a:latin typeface="Consolas" panose="020B0609020204030204" pitchFamily="49" charset="0"/>
              </a:rPr>
              <a:t>ch</a:t>
            </a:r>
            <a:r>
              <a:rPr lang="en-CA" sz="1500" dirty="0">
                <a:latin typeface="Consolas" panose="020B0609020204030204" pitchFamily="49" charset="0"/>
              </a:rPr>
              <a:t> - '0';</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'a'</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'b'</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'c'</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'd'</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'e'</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'f'</a:t>
            </a:r>
            <a:r>
              <a:rPr lang="en-CA" sz="1500" b="1" dirty="0">
                <a:solidFill>
                  <a:srgbClr val="0070C0"/>
                </a:solidFill>
                <a:latin typeface="Consolas" panose="020B0609020204030204" pitchFamily="49" charset="0"/>
              </a:rPr>
              <a:t>:</a:t>
            </a:r>
            <a:endParaRPr lang="en-CA" sz="1500" dirty="0">
              <a:latin typeface="Consolas" panose="020B0609020204030204" pitchFamily="49" charset="0"/>
            </a:endParaRPr>
          </a:p>
          <a:p>
            <a:pPr marL="400050" lvl="1" indent="0">
              <a:buNone/>
            </a:pPr>
            <a:r>
              <a:rPr lang="en-CA" sz="1500" dirty="0">
                <a:latin typeface="Consolas" panose="020B0609020204030204" pitchFamily="49" charset="0"/>
              </a:rPr>
              <a:t>        return </a:t>
            </a:r>
            <a:r>
              <a:rPr lang="en-CA" sz="1500" dirty="0" err="1">
                <a:latin typeface="Consolas" panose="020B0609020204030204" pitchFamily="49" charset="0"/>
              </a:rPr>
              <a:t>ch</a:t>
            </a:r>
            <a:r>
              <a:rPr lang="en-CA" sz="1500" dirty="0">
                <a:latin typeface="Consolas" panose="020B0609020204030204" pitchFamily="49" charset="0"/>
              </a:rPr>
              <a:t> - 'a' + 10;</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'A'</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'B'</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'C'</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'D'</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'E'</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'F'</a:t>
            </a:r>
            <a:r>
              <a:rPr lang="en-CA" sz="1500" b="1" dirty="0">
                <a:solidFill>
                  <a:srgbClr val="0070C0"/>
                </a:solidFill>
                <a:latin typeface="Consolas" panose="020B0609020204030204" pitchFamily="49" charset="0"/>
              </a:rPr>
              <a:t>:</a:t>
            </a:r>
            <a:endParaRPr lang="en-CA" sz="1500" dirty="0">
              <a:latin typeface="Consolas" panose="020B0609020204030204" pitchFamily="49" charset="0"/>
            </a:endParaRPr>
          </a:p>
          <a:p>
            <a:pPr marL="400050" lvl="1" indent="0">
              <a:buNone/>
            </a:pPr>
            <a:r>
              <a:rPr lang="en-CA" sz="1500" dirty="0">
                <a:latin typeface="Consolas" panose="020B0609020204030204" pitchFamily="49" charset="0"/>
              </a:rPr>
              <a:t>        return </a:t>
            </a:r>
            <a:r>
              <a:rPr lang="en-CA" sz="1500" dirty="0" err="1">
                <a:latin typeface="Consolas" panose="020B0609020204030204" pitchFamily="49" charset="0"/>
              </a:rPr>
              <a:t>ch</a:t>
            </a:r>
            <a:r>
              <a:rPr lang="en-CA" sz="1500" dirty="0">
                <a:latin typeface="Consolas" panose="020B0609020204030204" pitchFamily="49" charset="0"/>
              </a:rPr>
              <a:t> - 'A' + 10;</a:t>
            </a:r>
          </a:p>
          <a:p>
            <a:pPr marL="400050" lvl="1" indent="0">
              <a:buNone/>
            </a:pPr>
            <a:r>
              <a:rPr lang="en-CA" sz="1500" dirty="0">
                <a:solidFill>
                  <a:srgbClr val="0070C0"/>
                </a:solidFill>
                <a:latin typeface="Consolas" panose="020B0609020204030204" pitchFamily="49" charset="0"/>
              </a:rPr>
              <a:t>    default</a:t>
            </a:r>
            <a:r>
              <a:rPr lang="en-CA" sz="1500" b="1" dirty="0">
                <a:solidFill>
                  <a:srgbClr val="0070C0"/>
                </a:solidFill>
                <a:latin typeface="Consolas" panose="020B0609020204030204" pitchFamily="49" charset="0"/>
              </a:rPr>
              <a:t>:</a:t>
            </a:r>
            <a:endParaRPr lang="en-CA" sz="1500" dirty="0">
              <a:latin typeface="Consolas" panose="020B0609020204030204" pitchFamily="49" charset="0"/>
            </a:endParaRPr>
          </a:p>
          <a:p>
            <a:pPr marL="400050" lvl="1" indent="0">
              <a:buNone/>
            </a:pPr>
            <a:r>
              <a:rPr lang="en-CA" sz="1500" dirty="0">
                <a:latin typeface="Consolas" panose="020B0609020204030204" pitchFamily="49" charset="0"/>
              </a:rPr>
              <a:t>        throw std::</a:t>
            </a:r>
            <a:r>
              <a:rPr lang="en-CA" sz="1500" dirty="0" err="1">
                <a:latin typeface="Consolas" panose="020B0609020204030204" pitchFamily="49" charset="0"/>
              </a:rPr>
              <a:t>invalid_argument</a:t>
            </a:r>
            <a:r>
              <a:rPr lang="en-CA" sz="1500" dirty="0">
                <a:latin typeface="Consolas" panose="020B0609020204030204" pitchFamily="49" charset="0"/>
              </a:rPr>
              <a:t>{ "Expecting a hexadecimal digit" };</a:t>
            </a:r>
          </a:p>
          <a:p>
            <a:pPr marL="400050" lvl="1" indent="0">
              <a:buNone/>
            </a:pPr>
            <a:r>
              <a:rPr lang="en-CA" sz="1500" dirty="0">
                <a:latin typeface="Consolas" panose="020B0609020204030204" pitchFamily="49" charset="0"/>
              </a:rPr>
              <a:t>}</a:t>
            </a:r>
          </a:p>
        </p:txBody>
      </p:sp>
      <p:sp>
        <p:nvSpPr>
          <p:cNvPr id="6" name="TextBox 5">
            <a:extLst>
              <a:ext uri="{FF2B5EF4-FFF2-40B4-BE49-F238E27FC236}">
                <a16:creationId xmlns:a16="http://schemas.microsoft.com/office/drawing/2014/main" id="{D713C93C-7AFB-4628-97F8-55A62A3EEB82}"/>
              </a:ext>
            </a:extLst>
          </p:cNvPr>
          <p:cNvSpPr txBox="1"/>
          <p:nvPr/>
        </p:nvSpPr>
        <p:spPr>
          <a:xfrm>
            <a:off x="4320480" y="1613118"/>
            <a:ext cx="4716016" cy="2031325"/>
          </a:xfrm>
          <a:prstGeom prst="rect">
            <a:avLst/>
          </a:prstGeom>
          <a:noFill/>
        </p:spPr>
        <p:txBody>
          <a:bodyPr wrap="square">
            <a:spAutoFit/>
          </a:bodyPr>
          <a:lstStyle/>
          <a:p>
            <a:pPr indent="-114300"/>
            <a:r>
              <a:rPr lang="en-CA" sz="1400" dirty="0">
                <a:latin typeface="Consolas" panose="020B0609020204030204" pitchFamily="49" charset="0"/>
              </a:rPr>
              <a:t>if ( (hex &gt;= '0') &amp;&amp; (hex &lt;= '9') ) {</a:t>
            </a:r>
          </a:p>
          <a:p>
            <a:pPr indent="-114300"/>
            <a:r>
              <a:rPr lang="en-CA" sz="1400" dirty="0">
                <a:latin typeface="Consolas" panose="020B0609020204030204" pitchFamily="49" charset="0"/>
              </a:rPr>
              <a:t>    return hex - '0';</a:t>
            </a:r>
          </a:p>
          <a:p>
            <a:pPr indent="-114300"/>
            <a:r>
              <a:rPr lang="en-CA" sz="1400" dirty="0">
                <a:latin typeface="Consolas" panose="020B0609020204030204" pitchFamily="49" charset="0"/>
              </a:rPr>
              <a:t>} else if ( (hex &gt;= 'a') &amp;&amp; (hex &lt;= 'f') ) {</a:t>
            </a:r>
          </a:p>
          <a:p>
            <a:pPr indent="-114300"/>
            <a:r>
              <a:rPr lang="en-CA" sz="1400" dirty="0">
                <a:latin typeface="Consolas" panose="020B0609020204030204" pitchFamily="49" charset="0"/>
              </a:rPr>
              <a:t>    return hex - 'a' + 10;</a:t>
            </a:r>
          </a:p>
          <a:p>
            <a:pPr indent="-114300"/>
            <a:r>
              <a:rPr lang="en-CA" sz="1400" dirty="0">
                <a:latin typeface="Consolas" panose="020B0609020204030204" pitchFamily="49" charset="0"/>
              </a:rPr>
              <a:t>} else if ( (hex &gt;= 'A') &amp;&amp; (hex &lt;= 'F') ) {</a:t>
            </a:r>
          </a:p>
          <a:p>
            <a:pPr indent="-114300"/>
            <a:r>
              <a:rPr lang="en-CA" sz="1400" dirty="0">
                <a:latin typeface="Consolas" panose="020B0609020204030204" pitchFamily="49" charset="0"/>
              </a:rPr>
              <a:t>    return hex - 'A' + 10;</a:t>
            </a:r>
          </a:p>
          <a:p>
            <a:pPr indent="-114300"/>
            <a:r>
              <a:rPr lang="en-CA" sz="1400" dirty="0">
                <a:latin typeface="Consolas" panose="020B0609020204030204" pitchFamily="49" charset="0"/>
              </a:rPr>
              <a:t>} else {</a:t>
            </a:r>
          </a:p>
          <a:p>
            <a:pPr indent="-114300"/>
            <a:r>
              <a:rPr lang="en-CA" sz="1400" dirty="0">
                <a:latin typeface="Consolas" panose="020B0609020204030204" pitchFamily="49" charset="0"/>
              </a:rPr>
              <a:t>    // Deal with an invalid hexadecimal digit</a:t>
            </a:r>
          </a:p>
          <a:p>
            <a:pPr indent="-114300"/>
            <a:r>
              <a:rPr lang="en-CA" sz="140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E5F24D36-B26D-4570-B51E-CC953263656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85461986"/>
      </p:ext>
    </p:extLst>
  </p:cSld>
  <p:clrMapOvr>
    <a:masterClrMapping/>
  </p:clrMapOvr>
  <mc:AlternateContent xmlns:mc="http://schemas.openxmlformats.org/markup-compatibility/2006" xmlns:p14="http://schemas.microsoft.com/office/powerpoint/2010/main">
    <mc:Choice Requires="p14">
      <p:transition spd="slow" p14:dur="2000" advTm="84082"/>
    </mc:Choice>
    <mc:Fallback xmlns="">
      <p:transition spd="slow" advTm="84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a:t>
            </a:r>
          </a:p>
        </p:txBody>
      </p:sp>
      <p:sp>
        <p:nvSpPr>
          <p:cNvPr id="3" name="Content Placeholder 2"/>
          <p:cNvSpPr>
            <a:spLocks noGrp="1"/>
          </p:cNvSpPr>
          <p:nvPr>
            <p:ph idx="1"/>
          </p:nvPr>
        </p:nvSpPr>
        <p:spPr>
          <a:xfrm>
            <a:off x="457200" y="1495325"/>
            <a:ext cx="8686800" cy="4525963"/>
          </a:xfrm>
        </p:spPr>
        <p:txBody>
          <a:bodyPr>
            <a:noAutofit/>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Of course, sometimes an array is faster:</a:t>
            </a:r>
          </a:p>
          <a:p>
            <a:pPr marL="400050" lvl="1" indent="0">
              <a:buNone/>
            </a:pPr>
            <a:r>
              <a:rPr lang="en-CA" sz="1600" dirty="0">
                <a:latin typeface="Consolas" panose="020B0609020204030204" pitchFamily="49" charset="0"/>
              </a:rPr>
              <a:t>    int </a:t>
            </a:r>
            <a:r>
              <a:rPr lang="en-CA" sz="1600" dirty="0" err="1">
                <a:latin typeface="Consolas" panose="020B0609020204030204" pitchFamily="49" charset="0"/>
              </a:rPr>
              <a:t>hex_to_int</a:t>
            </a:r>
            <a:r>
              <a:rPr lang="en-CA" sz="1600" dirty="0">
                <a:latin typeface="Consolas" panose="020B0609020204030204" pitchFamily="49" charset="0"/>
              </a:rPr>
              <a:t>[55] {</a:t>
            </a:r>
          </a:p>
          <a:p>
            <a:pPr marL="400050" lvl="1" indent="0">
              <a:buNone/>
            </a:pPr>
            <a:r>
              <a:rPr lang="en-CA" sz="1600" dirty="0">
                <a:latin typeface="Consolas" panose="020B0609020204030204" pitchFamily="49" charset="0"/>
              </a:rPr>
              <a:t>        0,  1,  2,  3,  4,  5,  6,  7,  8,  9, -1, -1, -1, -1, -1, -1,</a:t>
            </a:r>
          </a:p>
          <a:p>
            <a:pPr marL="400050" lvl="1" indent="0">
              <a:buNone/>
            </a:pPr>
            <a:r>
              <a:rPr lang="en-CA" sz="1600" dirty="0">
                <a:latin typeface="Consolas" panose="020B0609020204030204" pitchFamily="49" charset="0"/>
              </a:rPr>
              <a:t>       -1, 10, 11, 12, 13, 14, 15, -1, -1, -1, -1, -1, -1, -1, -1, -1,</a:t>
            </a:r>
          </a:p>
          <a:p>
            <a:pPr marL="400050" lvl="1" indent="0">
              <a:buNone/>
            </a:pPr>
            <a:r>
              <a:rPr lang="en-CA" sz="1600" dirty="0">
                <a:latin typeface="Consolas" panose="020B0609020204030204" pitchFamily="49" charset="0"/>
              </a:rPr>
              <a:t>       -1, -1, -1, -1, -1, -1, -1, -1, -1, -1, -1, -1, -1, -1, -1, -1,</a:t>
            </a:r>
          </a:p>
          <a:p>
            <a:pPr marL="400050" lvl="1" indent="0">
              <a:buNone/>
            </a:pPr>
            <a:r>
              <a:rPr lang="en-CA" sz="1600" dirty="0">
                <a:latin typeface="Consolas" panose="020B0609020204030204" pitchFamily="49" charset="0"/>
              </a:rPr>
              <a:t>       -1, 10, 11, 12, 13, 14, 15</a:t>
            </a:r>
          </a:p>
          <a:p>
            <a:pPr marL="400050" lvl="1" indent="0">
              <a:buNone/>
            </a:pPr>
            <a:r>
              <a:rPr lang="en-CA" sz="1600" dirty="0">
                <a:latin typeface="Consolas" panose="020B0609020204030204" pitchFamily="49" charset="0"/>
              </a:rPr>
              <a:t>    }; </a:t>
            </a:r>
          </a:p>
          <a:p>
            <a:pPr marL="400050" lvl="1" indent="0">
              <a:buNone/>
            </a:pPr>
            <a:endParaRPr lang="en-CA" sz="1600" dirty="0">
              <a:latin typeface="Consolas" panose="020B0609020204030204" pitchFamily="49" charset="0"/>
            </a:endParaRPr>
          </a:p>
          <a:p>
            <a:pPr marL="400050" lvl="1" indent="0">
              <a:buNone/>
            </a:pPr>
            <a:r>
              <a:rPr lang="en-CA" sz="1600" dirty="0">
                <a:latin typeface="Consolas" panose="020B0609020204030204" pitchFamily="49" charset="0"/>
              </a:rPr>
              <a:t>    // ...</a:t>
            </a:r>
          </a:p>
          <a:p>
            <a:pPr marL="400050" lvl="1" indent="0">
              <a:buNone/>
            </a:pPr>
            <a:endParaRPr lang="en-CA" sz="1600" dirty="0">
              <a:latin typeface="Consolas" panose="020B0609020204030204" pitchFamily="49" charset="0"/>
            </a:endParaRPr>
          </a:p>
          <a:p>
            <a:pPr marL="400050" lvl="1" indent="0">
              <a:buNone/>
            </a:pPr>
            <a:r>
              <a:rPr lang="en-CA" sz="1600" dirty="0">
                <a:latin typeface="Consolas" panose="020B0609020204030204" pitchFamily="49" charset="0"/>
              </a:rPr>
              <a:t>    assert( (</a:t>
            </a:r>
            <a:r>
              <a:rPr lang="en-CA" sz="1600" dirty="0" err="1">
                <a:latin typeface="Consolas" panose="020B0609020204030204" pitchFamily="49" charset="0"/>
              </a:rPr>
              <a:t>ch</a:t>
            </a:r>
            <a:r>
              <a:rPr lang="en-CA" sz="1600" dirty="0">
                <a:latin typeface="Consolas" panose="020B0609020204030204" pitchFamily="49" charset="0"/>
              </a:rPr>
              <a:t> &gt;= '0') &amp;&amp; (</a:t>
            </a:r>
            <a:r>
              <a:rPr lang="en-CA" sz="1600" dirty="0" err="1">
                <a:latin typeface="Consolas" panose="020B0609020204030204" pitchFamily="49" charset="0"/>
              </a:rPr>
              <a:t>ch</a:t>
            </a:r>
            <a:r>
              <a:rPr lang="en-CA" sz="1600" dirty="0">
                <a:latin typeface="Consolas" panose="020B0609020204030204" pitchFamily="49" charset="0"/>
              </a:rPr>
              <a:t> &lt;= 'f') &amp;&amp; (</a:t>
            </a:r>
            <a:r>
              <a:rPr lang="en-CA" sz="1600" dirty="0" err="1">
                <a:latin typeface="Consolas" panose="020B0609020204030204" pitchFamily="49" charset="0"/>
              </a:rPr>
              <a:t>hex_to_int</a:t>
            </a:r>
            <a:r>
              <a:rPr lang="en-CA" sz="1600" dirty="0">
                <a:latin typeface="Consolas" panose="020B0609020204030204" pitchFamily="49" charset="0"/>
              </a:rPr>
              <a:t>[</a:t>
            </a:r>
            <a:r>
              <a:rPr lang="en-CA" sz="1600" dirty="0" err="1">
                <a:latin typeface="Consolas" panose="020B0609020204030204" pitchFamily="49" charset="0"/>
              </a:rPr>
              <a:t>ch</a:t>
            </a:r>
            <a:r>
              <a:rPr lang="en-CA" sz="1600" dirty="0">
                <a:latin typeface="Consolas" panose="020B0609020204030204" pitchFamily="49" charset="0"/>
              </a:rPr>
              <a:t> - '0'] != -1 ); </a:t>
            </a:r>
          </a:p>
          <a:p>
            <a:pPr marL="400050" lvl="1" indent="0">
              <a:buNone/>
            </a:pPr>
            <a:r>
              <a:rPr lang="en-CA" sz="1600" dirty="0">
                <a:latin typeface="Consolas" panose="020B0609020204030204" pitchFamily="49" charset="0"/>
              </a:rPr>
              <a:t>    return </a:t>
            </a:r>
            <a:r>
              <a:rPr lang="en-CA" sz="1600" dirty="0" err="1">
                <a:latin typeface="Consolas" panose="020B0609020204030204" pitchFamily="49" charset="0"/>
              </a:rPr>
              <a:t>hex_to_int</a:t>
            </a:r>
            <a:r>
              <a:rPr lang="en-CA" sz="1600" dirty="0">
                <a:latin typeface="Consolas" panose="020B0609020204030204" pitchFamily="49" charset="0"/>
              </a:rPr>
              <a:t>[</a:t>
            </a:r>
            <a:r>
              <a:rPr lang="en-CA" sz="1600" dirty="0" err="1">
                <a:latin typeface="Consolas" panose="020B0609020204030204" pitchFamily="49" charset="0"/>
              </a:rPr>
              <a:t>ch</a:t>
            </a:r>
            <a:r>
              <a:rPr lang="en-CA" sz="1600" dirty="0">
                <a:latin typeface="Consolas" panose="020B0609020204030204" pitchFamily="49" charset="0"/>
              </a:rPr>
              <a:t> - '0'];</a:t>
            </a:r>
          </a:p>
        </p:txBody>
      </p:sp>
      <p:sp>
        <p:nvSpPr>
          <p:cNvPr id="11" name="Oval 10">
            <a:extLst>
              <a:ext uri="{FF2B5EF4-FFF2-40B4-BE49-F238E27FC236}">
                <a16:creationId xmlns:a16="http://schemas.microsoft.com/office/drawing/2014/main" id="{B26D2CB9-A270-428A-9858-2962C878A119}"/>
              </a:ext>
            </a:extLst>
          </p:cNvPr>
          <p:cNvSpPr/>
          <p:nvPr/>
        </p:nvSpPr>
        <p:spPr>
          <a:xfrm>
            <a:off x="1619672" y="2132856"/>
            <a:ext cx="50405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75F7788-859B-4900-9905-3DE5F24E7C7B}"/>
              </a:ext>
            </a:extLst>
          </p:cNvPr>
          <p:cNvSpPr/>
          <p:nvPr/>
        </p:nvSpPr>
        <p:spPr>
          <a:xfrm>
            <a:off x="2032978" y="2419900"/>
            <a:ext cx="50405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D54D6D0-03BA-4606-B776-C831061A1001}"/>
              </a:ext>
            </a:extLst>
          </p:cNvPr>
          <p:cNvSpPr/>
          <p:nvPr/>
        </p:nvSpPr>
        <p:spPr>
          <a:xfrm>
            <a:off x="1296020" y="4509120"/>
            <a:ext cx="766846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C1D6E4F-F475-4089-824F-E047AC887247}"/>
              </a:ext>
            </a:extLst>
          </p:cNvPr>
          <p:cNvSpPr/>
          <p:nvPr/>
        </p:nvSpPr>
        <p:spPr>
          <a:xfrm>
            <a:off x="4267931" y="2994418"/>
            <a:ext cx="50405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B5082E75-7953-4F85-8910-63AEDD59F91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28662100"/>
      </p:ext>
    </p:extLst>
  </p:cSld>
  <p:clrMapOvr>
    <a:masterClrMapping/>
  </p:clrMapOvr>
  <mc:AlternateContent xmlns:mc="http://schemas.openxmlformats.org/markup-compatibility/2006">
    <mc:Choice xmlns:p14="http://schemas.microsoft.com/office/powerpoint/2010/main" Requires="p14">
      <p:transition spd="slow" p14:dur="2000" advTm="208993"/>
    </mc:Choice>
    <mc:Fallback>
      <p:transition spd="slow" advTm="20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7"/>
                </p:tgtEl>
              </p:cMediaNode>
            </p:audio>
          </p:childTnLst>
        </p:cTn>
      </p:par>
    </p:tnLst>
    <p:bldLst>
      <p:bldP spid="11" grpId="0" animBg="1"/>
      <p:bldP spid="11" grpId="1" animBg="1"/>
      <p:bldP spid="12" grpId="1" animBg="1"/>
      <p:bldP spid="12" grpId="2" animBg="1"/>
      <p:bldP spid="13" grpId="0"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a:t>
            </a:r>
          </a:p>
        </p:txBody>
      </p:sp>
      <p:sp>
        <p:nvSpPr>
          <p:cNvPr id="3" name="Content Placeholder 2"/>
          <p:cNvSpPr>
            <a:spLocks noGrp="1"/>
          </p:cNvSpPr>
          <p:nvPr>
            <p:ph idx="1"/>
          </p:nvPr>
        </p:nvSpPr>
        <p:spPr>
          <a:xfrm>
            <a:off x="251520" y="764704"/>
            <a:ext cx="8470900" cy="4525963"/>
          </a:xfrm>
        </p:spPr>
        <p:txBody>
          <a:bodyPr>
            <a:noAutofit/>
          </a:bodyPr>
          <a:lstStyle/>
          <a:p>
            <a:pPr marL="400050" lvl="1" indent="0">
              <a:buNone/>
            </a:pPr>
            <a:r>
              <a:rPr lang="en-CA" sz="1500" dirty="0">
                <a:solidFill>
                  <a:srgbClr val="0070C0"/>
                </a:solidFill>
                <a:latin typeface="Consolas" panose="020B0609020204030204" pitchFamily="49" charset="0"/>
              </a:rPr>
              <a:t>char </a:t>
            </a:r>
            <a:r>
              <a:rPr lang="en-CA" sz="1500" dirty="0" err="1">
                <a:solidFill>
                  <a:srgbClr val="0070C0"/>
                </a:solidFill>
                <a:latin typeface="Consolas" panose="020B0609020204030204" pitchFamily="49" charset="0"/>
              </a:rPr>
              <a:t>ch</a:t>
            </a:r>
            <a:r>
              <a:rPr lang="en-CA" sz="1500" dirty="0">
                <a:solidFill>
                  <a:srgbClr val="0070C0"/>
                </a:solidFill>
                <a:latin typeface="Consolas" panose="020B0609020204030204" pitchFamily="49" charset="0"/>
              </a:rPr>
              <a:t>{};</a:t>
            </a:r>
          </a:p>
          <a:p>
            <a:pPr marL="400050" lvl="1" indent="0">
              <a:buNone/>
            </a:pPr>
            <a:r>
              <a:rPr lang="en-CA" sz="1500" dirty="0">
                <a:solidFill>
                  <a:srgbClr val="0070C0"/>
                </a:solidFill>
                <a:latin typeface="Consolas" panose="020B0609020204030204" pitchFamily="49" charset="0"/>
              </a:rPr>
              <a:t>// Do something...</a:t>
            </a:r>
          </a:p>
          <a:p>
            <a:pPr marL="400050" lvl="1" indent="0">
              <a:buNone/>
            </a:pPr>
            <a:endParaRPr lang="en-CA" sz="1500" dirty="0">
              <a:solidFill>
                <a:srgbClr val="0070C0"/>
              </a:solidFill>
              <a:latin typeface="Consolas" panose="020B0609020204030204" pitchFamily="49" charset="0"/>
            </a:endParaRPr>
          </a:p>
          <a:p>
            <a:pPr marL="400050" lvl="1" indent="0">
              <a:buNone/>
            </a:pPr>
            <a:r>
              <a:rPr lang="en-CA" sz="1500" dirty="0">
                <a:solidFill>
                  <a:srgbClr val="0070C0"/>
                </a:solidFill>
                <a:latin typeface="Consolas" panose="020B0609020204030204" pitchFamily="49" charset="0"/>
              </a:rPr>
              <a:t>switch</a:t>
            </a:r>
            <a:r>
              <a:rPr lang="en-CA" sz="1500" dirty="0">
                <a:latin typeface="Consolas" panose="020B0609020204030204" pitchFamily="49" charset="0"/>
              </a:rPr>
              <a:t> ( </a:t>
            </a:r>
            <a:r>
              <a:rPr lang="en-CA" sz="1500" b="1" dirty="0" err="1">
                <a:solidFill>
                  <a:srgbClr val="7030A0"/>
                </a:solidFill>
                <a:latin typeface="Consolas" panose="020B0609020204030204" pitchFamily="49" charset="0"/>
              </a:rPr>
              <a:t>ch</a:t>
            </a:r>
            <a:r>
              <a:rPr lang="en-CA" sz="1500" b="1" dirty="0">
                <a:solidFill>
                  <a:srgbClr val="7030A0"/>
                </a:solidFill>
                <a:latin typeface="Consolas" panose="020B0609020204030204" pitchFamily="49" charset="0"/>
              </a:rPr>
              <a:t> </a:t>
            </a:r>
            <a:r>
              <a:rPr lang="en-CA" sz="1500" dirty="0">
                <a:latin typeface="Consolas" panose="020B0609020204030204" pitchFamily="49" charset="0"/>
              </a:rPr>
              <a:t>) {</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'0'</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'1'</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'2'</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'3'</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'4'</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'5'</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'6'</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'7'</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'8'</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'9'</a:t>
            </a:r>
            <a:r>
              <a:rPr lang="en-CA" sz="1500" b="1" dirty="0">
                <a:solidFill>
                  <a:srgbClr val="0070C0"/>
                </a:solidFill>
                <a:latin typeface="Consolas" panose="020B0609020204030204" pitchFamily="49" charset="0"/>
              </a:rPr>
              <a:t>: </a:t>
            </a:r>
          </a:p>
          <a:p>
            <a:pPr marL="400050" lvl="1" indent="0">
              <a:buNone/>
            </a:pPr>
            <a:r>
              <a:rPr lang="en-CA" sz="1500" dirty="0">
                <a:latin typeface="Consolas" panose="020B0609020204030204" pitchFamily="49" charset="0"/>
              </a:rPr>
              <a:t>        // Deal with a number</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 Deal with an opening parenthesis</a:t>
            </a:r>
          </a:p>
          <a:p>
            <a:pPr marL="400050" lvl="1" indent="0">
              <a:buNone/>
            </a:pPr>
            <a:r>
              <a:rPr lang="en-CA" sz="1500" dirty="0">
                <a:solidFill>
                  <a:srgbClr val="0070C0"/>
                </a:solidFill>
                <a:latin typeface="Consolas" panose="020B0609020204030204" pitchFamily="49" charset="0"/>
              </a:rPr>
              <a:t>    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 Deal with a closing parenthesis</a:t>
            </a:r>
            <a:endParaRPr lang="en-CA" sz="1500" b="1" dirty="0">
              <a:solidFill>
                <a:srgbClr val="0070C0"/>
              </a:solidFill>
              <a:latin typeface="Consolas" panose="020B0609020204030204" pitchFamily="49" charset="0"/>
            </a:endParaRP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 Deal with possibly  unary or binary + or -</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a:t>
            </a:r>
            <a:r>
              <a:rPr lang="en-CA" sz="1500" b="1" dirty="0">
                <a:solidFill>
                  <a:srgbClr val="0070C0"/>
                </a:solidFill>
                <a:latin typeface="Consolas" panose="020B0609020204030204" pitchFamily="49" charset="0"/>
              </a:rPr>
              <a:t>:</a:t>
            </a: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a:t>
            </a:r>
            <a:r>
              <a:rPr lang="en-CA" sz="1500" b="1" dirty="0">
                <a:solidFill>
                  <a:srgbClr val="0070C0"/>
                </a:solidFill>
                <a:latin typeface="Consolas" panose="020B0609020204030204" pitchFamily="49" charset="0"/>
              </a:rPr>
              <a:t>:</a:t>
            </a:r>
            <a:endParaRPr lang="en-CA" sz="1500" dirty="0">
              <a:latin typeface="Consolas" panose="020B0609020204030204" pitchFamily="49" charset="0"/>
            </a:endParaRPr>
          </a:p>
          <a:p>
            <a:pPr marL="400050" lvl="1" indent="0">
              <a:buNone/>
            </a:pPr>
            <a:r>
              <a:rPr lang="en-CA" sz="1500" dirty="0">
                <a:latin typeface="Consolas" panose="020B0609020204030204" pitchFamily="49" charset="0"/>
              </a:rPr>
              <a:t>        // Deal with binary *, / or %</a:t>
            </a:r>
          </a:p>
          <a:p>
            <a:pPr marL="400050" lvl="1" indent="0">
              <a:buNone/>
            </a:pPr>
            <a:r>
              <a:rPr lang="en-CA" sz="1500" dirty="0">
                <a:solidFill>
                  <a:srgbClr val="0070C0"/>
                </a:solidFill>
                <a:latin typeface="Consolas" panose="020B0609020204030204" pitchFamily="49" charset="0"/>
              </a:rPr>
              <a:t>    default</a:t>
            </a:r>
            <a:r>
              <a:rPr lang="en-CA" sz="1500" b="1" dirty="0">
                <a:solidFill>
                  <a:srgbClr val="0070C0"/>
                </a:solidFill>
                <a:latin typeface="Consolas" panose="020B0609020204030204" pitchFamily="49" charset="0"/>
              </a:rPr>
              <a:t>:</a:t>
            </a:r>
            <a:endParaRPr lang="en-CA" sz="1500" dirty="0">
              <a:latin typeface="Consolas" panose="020B0609020204030204" pitchFamily="49" charset="0"/>
            </a:endParaRPr>
          </a:p>
          <a:p>
            <a:pPr marL="400050" lvl="1" indent="0">
              <a:buNone/>
            </a:pPr>
            <a:r>
              <a:rPr lang="en-CA" sz="1500" dirty="0">
                <a:latin typeface="Consolas" panose="020B0609020204030204" pitchFamily="49" charset="0"/>
              </a:rPr>
              <a:t>        // Deal with anything else, including identifiers</a:t>
            </a:r>
          </a:p>
          <a:p>
            <a:pPr marL="400050" lvl="1" indent="0">
              <a:buNone/>
            </a:pPr>
            <a:r>
              <a:rPr lang="en-CA" sz="1500" dirty="0">
                <a:latin typeface="Consolas" panose="020B0609020204030204" pitchFamily="49" charset="0"/>
              </a:rPr>
              <a:t>}</a:t>
            </a:r>
          </a:p>
        </p:txBody>
      </p:sp>
      <p:sp>
        <p:nvSpPr>
          <p:cNvPr id="6" name="TextBox 5">
            <a:extLst>
              <a:ext uri="{FF2B5EF4-FFF2-40B4-BE49-F238E27FC236}">
                <a16:creationId xmlns:a16="http://schemas.microsoft.com/office/drawing/2014/main" id="{D713C93C-7AFB-4628-97F8-55A62A3EEB82}"/>
              </a:ext>
            </a:extLst>
          </p:cNvPr>
          <p:cNvSpPr txBox="1"/>
          <p:nvPr/>
        </p:nvSpPr>
        <p:spPr>
          <a:xfrm>
            <a:off x="4031432" y="1052736"/>
            <a:ext cx="5112568" cy="2677656"/>
          </a:xfrm>
          <a:prstGeom prst="rect">
            <a:avLst/>
          </a:prstGeom>
          <a:noFill/>
        </p:spPr>
        <p:txBody>
          <a:bodyPr wrap="square">
            <a:spAutoFit/>
          </a:bodyPr>
          <a:lstStyle/>
          <a:p>
            <a:pPr indent="-114300"/>
            <a:r>
              <a:rPr lang="en-CA" sz="1200" dirty="0">
                <a:latin typeface="Consolas" panose="020B0609020204030204" pitchFamily="49" charset="0"/>
              </a:rPr>
              <a:t>if ( (</a:t>
            </a:r>
            <a:r>
              <a:rPr lang="en-CA" sz="1200" dirty="0" err="1">
                <a:latin typeface="Consolas" panose="020B0609020204030204" pitchFamily="49" charset="0"/>
              </a:rPr>
              <a:t>ch</a:t>
            </a:r>
            <a:r>
              <a:rPr lang="en-CA" sz="1200" dirty="0">
                <a:latin typeface="Consolas" panose="020B0609020204030204" pitchFamily="49" charset="0"/>
              </a:rPr>
              <a:t> &gt;= '0') &amp;&amp; (hex &lt;= '9') ) {</a:t>
            </a:r>
          </a:p>
          <a:p>
            <a:pPr indent="-114300"/>
            <a:r>
              <a:rPr lang="en-CA" sz="1200" dirty="0">
                <a:latin typeface="Consolas" panose="020B0609020204030204" pitchFamily="49" charset="0"/>
              </a:rPr>
              <a:t>    // Deal with a number</a:t>
            </a:r>
          </a:p>
          <a:p>
            <a:pPr indent="-114300"/>
            <a:r>
              <a:rPr lang="en-CA" sz="1200" dirty="0">
                <a:latin typeface="Consolas" panose="020B0609020204030204" pitchFamily="49" charset="0"/>
              </a:rPr>
              <a:t>} else if ( hex == '(' ) {</a:t>
            </a:r>
          </a:p>
          <a:p>
            <a:pPr indent="-114300"/>
            <a:r>
              <a:rPr lang="en-CA" sz="1200" dirty="0">
                <a:latin typeface="Consolas" panose="020B0609020204030204" pitchFamily="49" charset="0"/>
              </a:rPr>
              <a:t>    // Deal with an opening parenthesis</a:t>
            </a:r>
          </a:p>
          <a:p>
            <a:pPr indent="-114300"/>
            <a:r>
              <a:rPr lang="en-CA" sz="1200" dirty="0">
                <a:latin typeface="Consolas" panose="020B0609020204030204" pitchFamily="49" charset="0"/>
              </a:rPr>
              <a:t>} else if ( hex == ')' ) {</a:t>
            </a:r>
          </a:p>
          <a:p>
            <a:pPr indent="-114300"/>
            <a:r>
              <a:rPr lang="en-CA" sz="1200" dirty="0">
                <a:latin typeface="Consolas" panose="020B0609020204030204" pitchFamily="49" charset="0"/>
              </a:rPr>
              <a:t>    // Deal with a closing parenthesis</a:t>
            </a:r>
          </a:p>
          <a:p>
            <a:pPr indent="-114300"/>
            <a:r>
              <a:rPr lang="en-CA" sz="1200" dirty="0">
                <a:latin typeface="Consolas" panose="020B0609020204030204" pitchFamily="49" charset="0"/>
              </a:rPr>
              <a:t>} else if ( (char == '+') || (hex == '-') ) {</a:t>
            </a:r>
          </a:p>
          <a:p>
            <a:pPr indent="-114300"/>
            <a:r>
              <a:rPr lang="en-CA" sz="1200" dirty="0">
                <a:latin typeface="Consolas" panose="020B0609020204030204" pitchFamily="49" charset="0"/>
              </a:rPr>
              <a:t>    // Deal with possibly unary or binary + or -</a:t>
            </a:r>
          </a:p>
          <a:p>
            <a:pPr indent="-114300"/>
            <a:r>
              <a:rPr lang="en-CA" sz="1200" dirty="0">
                <a:latin typeface="Consolas" panose="020B0609020204030204" pitchFamily="49" charset="0"/>
              </a:rPr>
              <a:t>} else if ( (char == '*') || (hex == '/') || (hex == '%') ) {</a:t>
            </a:r>
          </a:p>
          <a:p>
            <a:pPr indent="-114300"/>
            <a:r>
              <a:rPr lang="en-CA" sz="1200" dirty="0">
                <a:latin typeface="Consolas" panose="020B0609020204030204" pitchFamily="49" charset="0"/>
              </a:rPr>
              <a:t>    // Deal with binary *, / or %</a:t>
            </a:r>
          </a:p>
          <a:p>
            <a:pPr indent="-114300"/>
            <a:r>
              <a:rPr lang="en-CA" sz="1200" dirty="0">
                <a:latin typeface="Consolas" panose="020B0609020204030204" pitchFamily="49" charset="0"/>
              </a:rPr>
              <a:t>} else {</a:t>
            </a:r>
          </a:p>
          <a:p>
            <a:pPr indent="-114300"/>
            <a:r>
              <a:rPr lang="en-CA" sz="1200" dirty="0">
                <a:latin typeface="Consolas" panose="020B0609020204030204" pitchFamily="49" charset="0"/>
              </a:rPr>
              <a:t>    // Deal with anything else, including identifiers</a:t>
            </a:r>
          </a:p>
          <a:p>
            <a:pPr indent="-114300"/>
            <a:r>
              <a:rPr lang="en-CA" sz="120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54ED9BD0-10AE-4A9A-A579-DEBB537E2D4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19530861"/>
      </p:ext>
    </p:extLst>
  </p:cSld>
  <p:clrMapOvr>
    <a:masterClrMapping/>
  </p:clrMapOvr>
  <mc:AlternateContent xmlns:mc="http://schemas.openxmlformats.org/markup-compatibility/2006" xmlns:p14="http://schemas.microsoft.com/office/powerpoint/2010/main">
    <mc:Choice Requires="p14">
      <p:transition spd="slow" p14:dur="2000" advTm="50615"/>
    </mc:Choice>
    <mc:Fallback xmlns="">
      <p:transition spd="slow" advTm="50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4280-3416-4527-A7FE-E24D4ECB551B}"/>
              </a:ext>
            </a:extLst>
          </p:cNvPr>
          <p:cNvSpPr>
            <a:spLocks noGrp="1"/>
          </p:cNvSpPr>
          <p:nvPr>
            <p:ph type="title"/>
          </p:nvPr>
        </p:nvSpPr>
        <p:spPr/>
        <p:txBody>
          <a:bodyPr/>
          <a:lstStyle/>
          <a:p>
            <a:r>
              <a:rPr lang="en-US" dirty="0"/>
              <a:t>Allowable types</a:t>
            </a:r>
          </a:p>
        </p:txBody>
      </p:sp>
      <p:sp>
        <p:nvSpPr>
          <p:cNvPr id="3" name="Content Placeholder 2">
            <a:extLst>
              <a:ext uri="{FF2B5EF4-FFF2-40B4-BE49-F238E27FC236}">
                <a16:creationId xmlns:a16="http://schemas.microsoft.com/office/drawing/2014/main" id="{A5D2838D-A1A8-4AB9-9709-7C791E1C3FF5}"/>
              </a:ext>
            </a:extLst>
          </p:cNvPr>
          <p:cNvSpPr>
            <a:spLocks noGrp="1"/>
          </p:cNvSpPr>
          <p:nvPr>
            <p:ph idx="1"/>
          </p:nvPr>
        </p:nvSpPr>
        <p:spPr/>
        <p:txBody>
          <a:bodyPr/>
          <a:lstStyle/>
          <a:p>
            <a:r>
              <a:rPr lang="en-US" dirty="0"/>
              <a:t>The argument must be an integer, character or Boolean type</a:t>
            </a:r>
          </a:p>
          <a:p>
            <a:pPr lvl="1"/>
            <a:r>
              <a:rPr lang="en-US" dirty="0"/>
              <a:t>The type cannot be </a:t>
            </a:r>
            <a:r>
              <a:rPr lang="en-US" dirty="0">
                <a:latin typeface="Consolas" panose="020B0609020204030204" pitchFamily="49" charset="0"/>
              </a:rPr>
              <a:t>float</a:t>
            </a:r>
            <a:r>
              <a:rPr lang="en-US" dirty="0"/>
              <a:t>, </a:t>
            </a:r>
            <a:r>
              <a:rPr lang="en-US" dirty="0">
                <a:latin typeface="Consolas" panose="020B0609020204030204" pitchFamily="49" charset="0"/>
              </a:rPr>
              <a:t>double</a:t>
            </a:r>
            <a:r>
              <a:rPr lang="en-US" dirty="0"/>
              <a:t>, a pointer or any class</a:t>
            </a:r>
          </a:p>
          <a:p>
            <a:pPr lvl="1"/>
            <a:r>
              <a:rPr lang="en-US" dirty="0"/>
              <a:t>It can also be an enumerated type</a:t>
            </a:r>
          </a:p>
        </p:txBody>
      </p:sp>
      <p:sp>
        <p:nvSpPr>
          <p:cNvPr id="5" name="Content Placeholder 2">
            <a:extLst>
              <a:ext uri="{FF2B5EF4-FFF2-40B4-BE49-F238E27FC236}">
                <a16:creationId xmlns:a16="http://schemas.microsoft.com/office/drawing/2014/main" id="{E41D0969-8B48-4495-91F6-5AD32EF48E9F}"/>
              </a:ext>
            </a:extLst>
          </p:cNvPr>
          <p:cNvSpPr txBox="1">
            <a:spLocks/>
          </p:cNvSpPr>
          <p:nvPr/>
        </p:nvSpPr>
        <p:spPr bwMode="auto">
          <a:xfrm>
            <a:off x="4572000" y="2708920"/>
            <a:ext cx="4464496" cy="40687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Font typeface="Arial" charset="0"/>
              <a:buNone/>
            </a:pPr>
            <a:r>
              <a:rPr lang="en-CA" sz="1200" dirty="0">
                <a:solidFill>
                  <a:srgbClr val="0070C0"/>
                </a:solidFill>
                <a:latin typeface="Consolas" panose="020B0609020204030204" pitchFamily="49" charset="0"/>
              </a:rPr>
              <a:t>switch</a:t>
            </a:r>
            <a:r>
              <a:rPr lang="en-CA" sz="1200" dirty="0">
                <a:latin typeface="Consolas" panose="020B0609020204030204" pitchFamily="49" charset="0"/>
              </a:rPr>
              <a:t> ( </a:t>
            </a:r>
            <a:r>
              <a:rPr lang="en-CA" sz="1200" b="1" dirty="0" err="1">
                <a:solidFill>
                  <a:srgbClr val="7030A0"/>
                </a:solidFill>
                <a:latin typeface="Consolas" panose="020B0609020204030204" pitchFamily="49" charset="0"/>
              </a:rPr>
              <a:t>wkdy</a:t>
            </a:r>
            <a:r>
              <a:rPr lang="en-CA" sz="1200" b="1" dirty="0">
                <a:solidFill>
                  <a:srgbClr val="7030A0"/>
                </a:solidFill>
                <a:latin typeface="Consolas" panose="020B0609020204030204" pitchFamily="49" charset="0"/>
              </a:rPr>
              <a:t> </a:t>
            </a:r>
            <a:r>
              <a:rPr lang="en-CA" sz="1200" dirty="0">
                <a:latin typeface="Consolas" panose="020B0609020204030204" pitchFamily="49" charset="0"/>
              </a:rPr>
              <a:t>) {</a:t>
            </a:r>
          </a:p>
          <a:p>
            <a:pPr marL="400050" lvl="1" indent="0">
              <a:buFont typeface="Arial" charset="0"/>
              <a:buNone/>
            </a:pPr>
            <a:r>
              <a:rPr lang="en-CA" sz="1200" dirty="0">
                <a:latin typeface="Consolas" panose="020B0609020204030204" pitchFamily="49" charset="0"/>
              </a:rPr>
              <a:t>    </a:t>
            </a:r>
            <a:r>
              <a:rPr lang="en-CA" sz="1200" dirty="0">
                <a:solidFill>
                  <a:srgbClr val="0070C0"/>
                </a:solidFill>
                <a:latin typeface="Consolas" panose="020B0609020204030204" pitchFamily="49" charset="0"/>
              </a:rPr>
              <a:t>case</a:t>
            </a:r>
            <a:r>
              <a:rPr lang="en-CA" sz="1200" dirty="0">
                <a:latin typeface="Consolas" panose="020B0609020204030204" pitchFamily="49" charset="0"/>
              </a:rPr>
              <a:t> </a:t>
            </a:r>
            <a:r>
              <a:rPr lang="en-CA" sz="1200" dirty="0">
                <a:solidFill>
                  <a:srgbClr val="FF0000"/>
                </a:solidFill>
                <a:latin typeface="Consolas" panose="020B0609020204030204" pitchFamily="49" charset="0"/>
              </a:rPr>
              <a:t>MONDAY</a:t>
            </a:r>
            <a:r>
              <a:rPr lang="en-CA" sz="1200" b="1" dirty="0">
                <a:solidFill>
                  <a:srgbClr val="0070C0"/>
                </a:solidFill>
                <a:latin typeface="Consolas" panose="020B0609020204030204" pitchFamily="49" charset="0"/>
              </a:rPr>
              <a:t>:</a:t>
            </a:r>
          </a:p>
          <a:p>
            <a:pPr marL="400050" lvl="1" indent="0">
              <a:buFont typeface="Arial" charset="0"/>
              <a:buNone/>
            </a:pPr>
            <a:r>
              <a:rPr lang="en-CA" sz="1100" dirty="0">
                <a:latin typeface="Consolas" panose="020B0609020204030204" pitchFamily="49" charset="0"/>
              </a:rPr>
              <a:t>         // Deal with a Monday</a:t>
            </a:r>
          </a:p>
          <a:p>
            <a:pPr marL="400050" lvl="1" indent="0">
              <a:buFont typeface="Arial" charset="0"/>
              <a:buNone/>
            </a:pPr>
            <a:r>
              <a:rPr lang="en-CA" sz="1100" dirty="0">
                <a:latin typeface="Consolas" panose="020B0609020204030204" pitchFamily="49" charset="0"/>
              </a:rPr>
              <a:t>         break;</a:t>
            </a:r>
          </a:p>
          <a:p>
            <a:pPr marL="400050" lvl="1" indent="0">
              <a:buFont typeface="Arial" charset="0"/>
              <a:buNone/>
            </a:pPr>
            <a:r>
              <a:rPr lang="en-CA" sz="1200" dirty="0">
                <a:latin typeface="Consolas" panose="020B0609020204030204" pitchFamily="49" charset="0"/>
              </a:rPr>
              <a:t>     </a:t>
            </a:r>
            <a:r>
              <a:rPr lang="en-CA" sz="1200" dirty="0">
                <a:solidFill>
                  <a:srgbClr val="0070C0"/>
                </a:solidFill>
                <a:latin typeface="Consolas" panose="020B0609020204030204" pitchFamily="49" charset="0"/>
              </a:rPr>
              <a:t>case</a:t>
            </a:r>
            <a:r>
              <a:rPr lang="en-CA" sz="1200" dirty="0">
                <a:latin typeface="Consolas" panose="020B0609020204030204" pitchFamily="49" charset="0"/>
              </a:rPr>
              <a:t> </a:t>
            </a:r>
            <a:r>
              <a:rPr lang="en-CA" sz="1200" dirty="0">
                <a:solidFill>
                  <a:srgbClr val="FF0000"/>
                </a:solidFill>
                <a:latin typeface="Consolas" panose="020B0609020204030204" pitchFamily="49" charset="0"/>
              </a:rPr>
              <a:t>TUESDAY</a:t>
            </a:r>
            <a:r>
              <a:rPr lang="en-CA" sz="1200" b="1" dirty="0">
                <a:solidFill>
                  <a:srgbClr val="0070C0"/>
                </a:solidFill>
                <a:latin typeface="Consolas" panose="020B0609020204030204" pitchFamily="49" charset="0"/>
              </a:rPr>
              <a:t>:</a:t>
            </a:r>
          </a:p>
          <a:p>
            <a:pPr marL="400050" lvl="1" indent="0">
              <a:buFont typeface="Arial" charset="0"/>
              <a:buNone/>
            </a:pPr>
            <a:r>
              <a:rPr lang="en-CA" sz="1100" dirty="0">
                <a:latin typeface="Consolas" panose="020B0609020204030204" pitchFamily="49" charset="0"/>
              </a:rPr>
              <a:t>         // Deal with a Tuesday</a:t>
            </a:r>
          </a:p>
          <a:p>
            <a:pPr marL="400050" lvl="1" indent="0">
              <a:buFont typeface="Arial" charset="0"/>
              <a:buNone/>
            </a:pPr>
            <a:r>
              <a:rPr lang="en-CA" sz="1100" dirty="0">
                <a:latin typeface="Consolas" panose="020B0609020204030204" pitchFamily="49" charset="0"/>
              </a:rPr>
              <a:t>         break;</a:t>
            </a:r>
          </a:p>
          <a:p>
            <a:pPr marL="400050" lvl="1" indent="0">
              <a:buFont typeface="Arial" charset="0"/>
              <a:buNone/>
            </a:pPr>
            <a:r>
              <a:rPr lang="en-CA" sz="1200" dirty="0">
                <a:latin typeface="Consolas" panose="020B0609020204030204" pitchFamily="49" charset="0"/>
              </a:rPr>
              <a:t>    </a:t>
            </a:r>
            <a:r>
              <a:rPr lang="en-CA" sz="1200" dirty="0">
                <a:solidFill>
                  <a:srgbClr val="0070C0"/>
                </a:solidFill>
                <a:latin typeface="Consolas" panose="020B0609020204030204" pitchFamily="49" charset="0"/>
              </a:rPr>
              <a:t>case</a:t>
            </a:r>
            <a:r>
              <a:rPr lang="en-CA" sz="1200" dirty="0">
                <a:latin typeface="Consolas" panose="020B0609020204030204" pitchFamily="49" charset="0"/>
              </a:rPr>
              <a:t> </a:t>
            </a:r>
            <a:r>
              <a:rPr lang="en-CA" sz="1200" dirty="0">
                <a:solidFill>
                  <a:srgbClr val="FF0000"/>
                </a:solidFill>
                <a:latin typeface="Consolas" panose="020B0609020204030204" pitchFamily="49" charset="0"/>
              </a:rPr>
              <a:t>WEDNESDAY</a:t>
            </a:r>
            <a:r>
              <a:rPr lang="en-CA" sz="1200" b="1" dirty="0">
                <a:solidFill>
                  <a:srgbClr val="0070C0"/>
                </a:solidFill>
                <a:latin typeface="Consolas" panose="020B0609020204030204" pitchFamily="49" charset="0"/>
              </a:rPr>
              <a:t>:</a:t>
            </a:r>
          </a:p>
          <a:p>
            <a:pPr marL="400050" lvl="1" indent="0">
              <a:buFont typeface="Arial" charset="0"/>
              <a:buNone/>
            </a:pPr>
            <a:r>
              <a:rPr lang="en-CA" sz="1100" dirty="0">
                <a:latin typeface="Consolas" panose="020B0609020204030204" pitchFamily="49" charset="0"/>
              </a:rPr>
              <a:t>         // Deal with a Wednesday</a:t>
            </a:r>
          </a:p>
          <a:p>
            <a:pPr marL="400050" lvl="1" indent="0">
              <a:buFont typeface="Arial" charset="0"/>
              <a:buNone/>
            </a:pPr>
            <a:r>
              <a:rPr lang="en-CA" sz="1100" dirty="0">
                <a:latin typeface="Consolas" panose="020B0609020204030204" pitchFamily="49" charset="0"/>
              </a:rPr>
              <a:t>         break;</a:t>
            </a:r>
          </a:p>
          <a:p>
            <a:pPr marL="400050" lvl="1" indent="0">
              <a:buFont typeface="Arial" charset="0"/>
              <a:buNone/>
            </a:pPr>
            <a:r>
              <a:rPr lang="en-CA" sz="1200" dirty="0">
                <a:latin typeface="Consolas" panose="020B0609020204030204" pitchFamily="49" charset="0"/>
              </a:rPr>
              <a:t>    </a:t>
            </a:r>
            <a:r>
              <a:rPr lang="en-CA" sz="1200" dirty="0">
                <a:solidFill>
                  <a:srgbClr val="0070C0"/>
                </a:solidFill>
                <a:latin typeface="Consolas" panose="020B0609020204030204" pitchFamily="49" charset="0"/>
              </a:rPr>
              <a:t>case</a:t>
            </a:r>
            <a:r>
              <a:rPr lang="en-CA" sz="1200" dirty="0">
                <a:latin typeface="Consolas" panose="020B0609020204030204" pitchFamily="49" charset="0"/>
              </a:rPr>
              <a:t> </a:t>
            </a:r>
            <a:r>
              <a:rPr lang="en-CA" sz="1200" dirty="0">
                <a:solidFill>
                  <a:srgbClr val="FF0000"/>
                </a:solidFill>
                <a:latin typeface="Consolas" panose="020B0609020204030204" pitchFamily="49" charset="0"/>
              </a:rPr>
              <a:t>THURSDAY</a:t>
            </a:r>
            <a:r>
              <a:rPr lang="en-CA" sz="1200" b="1" dirty="0">
                <a:solidFill>
                  <a:srgbClr val="0070C0"/>
                </a:solidFill>
                <a:latin typeface="Consolas" panose="020B0609020204030204" pitchFamily="49" charset="0"/>
              </a:rPr>
              <a:t>:</a:t>
            </a:r>
          </a:p>
          <a:p>
            <a:pPr marL="400050" lvl="1" indent="0">
              <a:buFont typeface="Arial" charset="0"/>
              <a:buNone/>
            </a:pPr>
            <a:r>
              <a:rPr lang="en-CA" sz="1100" dirty="0">
                <a:latin typeface="Consolas" panose="020B0609020204030204" pitchFamily="49" charset="0"/>
              </a:rPr>
              <a:t>         // Deal with a Thursday</a:t>
            </a:r>
          </a:p>
          <a:p>
            <a:pPr marL="400050" lvl="1" indent="0">
              <a:buFont typeface="Arial" charset="0"/>
              <a:buNone/>
            </a:pPr>
            <a:r>
              <a:rPr lang="en-CA" sz="1100" dirty="0">
                <a:latin typeface="Consolas" panose="020B0609020204030204" pitchFamily="49" charset="0"/>
              </a:rPr>
              <a:t>         break;</a:t>
            </a:r>
          </a:p>
          <a:p>
            <a:pPr marL="400050" lvl="1" indent="0">
              <a:buFont typeface="Arial" charset="0"/>
              <a:buNone/>
            </a:pPr>
            <a:r>
              <a:rPr lang="en-CA" sz="1200" dirty="0">
                <a:latin typeface="Consolas" panose="020B0609020204030204" pitchFamily="49" charset="0"/>
              </a:rPr>
              <a:t>    </a:t>
            </a:r>
            <a:r>
              <a:rPr lang="en-CA" sz="1200" dirty="0">
                <a:solidFill>
                  <a:srgbClr val="0070C0"/>
                </a:solidFill>
                <a:latin typeface="Consolas" panose="020B0609020204030204" pitchFamily="49" charset="0"/>
              </a:rPr>
              <a:t>case</a:t>
            </a:r>
            <a:r>
              <a:rPr lang="en-CA" sz="1200" dirty="0">
                <a:latin typeface="Consolas" panose="020B0609020204030204" pitchFamily="49" charset="0"/>
              </a:rPr>
              <a:t> </a:t>
            </a:r>
            <a:r>
              <a:rPr lang="en-CA" sz="1200" dirty="0">
                <a:solidFill>
                  <a:srgbClr val="FF0000"/>
                </a:solidFill>
                <a:latin typeface="Consolas" panose="020B0609020204030204" pitchFamily="49" charset="0"/>
              </a:rPr>
              <a:t>FRIDAY</a:t>
            </a:r>
            <a:r>
              <a:rPr lang="en-CA" sz="1200" b="1" dirty="0">
                <a:solidFill>
                  <a:srgbClr val="0070C0"/>
                </a:solidFill>
                <a:latin typeface="Consolas" panose="020B0609020204030204" pitchFamily="49" charset="0"/>
              </a:rPr>
              <a:t>:</a:t>
            </a:r>
          </a:p>
          <a:p>
            <a:pPr marL="400050" lvl="1" indent="0">
              <a:buFont typeface="Arial" charset="0"/>
              <a:buNone/>
            </a:pPr>
            <a:r>
              <a:rPr lang="en-CA" sz="1100" dirty="0">
                <a:latin typeface="Consolas" panose="020B0609020204030204" pitchFamily="49" charset="0"/>
              </a:rPr>
              <a:t>         // Deal with a Friday</a:t>
            </a:r>
          </a:p>
          <a:p>
            <a:pPr marL="400050" lvl="1" indent="0">
              <a:buFont typeface="Arial" charset="0"/>
              <a:buNone/>
            </a:pPr>
            <a:r>
              <a:rPr lang="en-CA" sz="1100" dirty="0">
                <a:latin typeface="Consolas" panose="020B0609020204030204" pitchFamily="49" charset="0"/>
              </a:rPr>
              <a:t>         break;</a:t>
            </a:r>
          </a:p>
          <a:p>
            <a:pPr marL="400050" lvl="1" indent="0">
              <a:buFont typeface="Arial" charset="0"/>
              <a:buNone/>
            </a:pPr>
            <a:r>
              <a:rPr lang="en-CA" sz="1200" dirty="0">
                <a:latin typeface="Consolas" panose="020B0609020204030204" pitchFamily="49" charset="0"/>
              </a:rPr>
              <a:t>    </a:t>
            </a:r>
            <a:r>
              <a:rPr lang="en-CA" sz="1200" dirty="0">
                <a:solidFill>
                  <a:srgbClr val="0070C0"/>
                </a:solidFill>
                <a:latin typeface="Consolas" panose="020B0609020204030204" pitchFamily="49" charset="0"/>
              </a:rPr>
              <a:t>default:</a:t>
            </a:r>
            <a:endParaRPr lang="en-CA" sz="1200" b="1" dirty="0">
              <a:solidFill>
                <a:srgbClr val="0070C0"/>
              </a:solidFill>
              <a:latin typeface="Consolas" panose="020B0609020204030204" pitchFamily="49" charset="0"/>
            </a:endParaRPr>
          </a:p>
          <a:p>
            <a:pPr marL="400050" lvl="1" indent="0">
              <a:buFont typeface="Arial" charset="0"/>
              <a:buNone/>
            </a:pPr>
            <a:r>
              <a:rPr lang="en-CA" sz="1100" dirty="0">
                <a:latin typeface="Consolas" panose="020B0609020204030204" pitchFamily="49" charset="0"/>
              </a:rPr>
              <a:t>         // Weekend!</a:t>
            </a:r>
          </a:p>
          <a:p>
            <a:pPr marL="400050" lvl="1" indent="0">
              <a:buFont typeface="Arial" charset="0"/>
              <a:buNone/>
            </a:pPr>
            <a:r>
              <a:rPr lang="en-CA" sz="1200" dirty="0">
                <a:latin typeface="Consolas" panose="020B0609020204030204" pitchFamily="49" charset="0"/>
              </a:rPr>
              <a:t>}</a:t>
            </a:r>
          </a:p>
        </p:txBody>
      </p:sp>
      <p:sp>
        <p:nvSpPr>
          <p:cNvPr id="6" name="TextBox 5">
            <a:extLst>
              <a:ext uri="{FF2B5EF4-FFF2-40B4-BE49-F238E27FC236}">
                <a16:creationId xmlns:a16="http://schemas.microsoft.com/office/drawing/2014/main" id="{55ECF472-B4BC-413E-94E3-31CF0D917FDE}"/>
              </a:ext>
            </a:extLst>
          </p:cNvPr>
          <p:cNvSpPr txBox="1"/>
          <p:nvPr/>
        </p:nvSpPr>
        <p:spPr>
          <a:xfrm>
            <a:off x="2123728" y="3118797"/>
            <a:ext cx="2268760" cy="2169825"/>
          </a:xfrm>
          <a:prstGeom prst="rect">
            <a:avLst/>
          </a:prstGeom>
          <a:noFill/>
        </p:spPr>
        <p:txBody>
          <a:bodyPr wrap="square">
            <a:spAutoFit/>
          </a:bodyPr>
          <a:lstStyle/>
          <a:p>
            <a:pPr indent="-114300"/>
            <a:r>
              <a:rPr lang="en-CA" sz="1500" dirty="0" err="1">
                <a:latin typeface="Consolas" panose="020B0609020204030204" pitchFamily="49" charset="0"/>
              </a:rPr>
              <a:t>enum</a:t>
            </a:r>
            <a:r>
              <a:rPr lang="en-CA" sz="1500" dirty="0">
                <a:latin typeface="Consolas" panose="020B0609020204030204" pitchFamily="49" charset="0"/>
              </a:rPr>
              <a:t> Weekday {</a:t>
            </a:r>
          </a:p>
          <a:p>
            <a:pPr indent="-114300"/>
            <a:r>
              <a:rPr lang="en-CA" sz="1500" dirty="0">
                <a:latin typeface="Consolas" panose="020B0609020204030204" pitchFamily="49" charset="0"/>
              </a:rPr>
              <a:t>    MONDAY,</a:t>
            </a:r>
          </a:p>
          <a:p>
            <a:pPr indent="-114300"/>
            <a:r>
              <a:rPr lang="en-US" sz="1500" dirty="0">
                <a:latin typeface="Consolas" panose="020B0609020204030204" pitchFamily="49" charset="0"/>
              </a:rPr>
              <a:t>    TUESDAY,</a:t>
            </a:r>
          </a:p>
          <a:p>
            <a:pPr indent="-114300"/>
            <a:r>
              <a:rPr lang="en-US" sz="1500" dirty="0">
                <a:latin typeface="Consolas" panose="020B0609020204030204" pitchFamily="49" charset="0"/>
              </a:rPr>
              <a:t>    WEDNESDAY,</a:t>
            </a:r>
          </a:p>
          <a:p>
            <a:pPr indent="-114300"/>
            <a:r>
              <a:rPr lang="en-US" sz="1500" dirty="0">
                <a:latin typeface="Consolas" panose="020B0609020204030204" pitchFamily="49" charset="0"/>
              </a:rPr>
              <a:t>    THURSDAY,</a:t>
            </a:r>
          </a:p>
          <a:p>
            <a:pPr indent="-114300"/>
            <a:r>
              <a:rPr lang="en-US" sz="1500" dirty="0">
                <a:latin typeface="Consolas" panose="020B0609020204030204" pitchFamily="49" charset="0"/>
              </a:rPr>
              <a:t>    FRIDAY,</a:t>
            </a:r>
          </a:p>
          <a:p>
            <a:pPr indent="-114300"/>
            <a:r>
              <a:rPr lang="en-US" sz="1500" dirty="0">
                <a:latin typeface="Consolas" panose="020B0609020204030204" pitchFamily="49" charset="0"/>
              </a:rPr>
              <a:t>    SATURDAY,</a:t>
            </a:r>
          </a:p>
          <a:p>
            <a:pPr indent="-114300"/>
            <a:r>
              <a:rPr lang="en-US" sz="1500" dirty="0">
                <a:latin typeface="Consolas" panose="020B0609020204030204" pitchFamily="49" charset="0"/>
              </a:rPr>
              <a:t>    SUNDAY</a:t>
            </a:r>
          </a:p>
          <a:p>
            <a:pPr indent="-114300"/>
            <a:r>
              <a:rPr lang="en-US" sz="1500" dirty="0">
                <a:latin typeface="Consolas" panose="020B0609020204030204" pitchFamily="49" charset="0"/>
              </a:rPr>
              <a:t>};</a:t>
            </a:r>
            <a:endParaRPr lang="en-CA" sz="1500" dirty="0">
              <a:latin typeface="Consolas" panose="020B0609020204030204" pitchFamily="49" charset="0"/>
            </a:endParaRPr>
          </a:p>
        </p:txBody>
      </p:sp>
      <p:pic>
        <p:nvPicPr>
          <p:cNvPr id="10" name="Audio 9">
            <a:hlinkClick r:id="" action="ppaction://media"/>
            <a:extLst>
              <a:ext uri="{FF2B5EF4-FFF2-40B4-BE49-F238E27FC236}">
                <a16:creationId xmlns:a16="http://schemas.microsoft.com/office/drawing/2014/main" id="{C89FB3D1-136F-4288-8741-9C9E6436661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80385405"/>
      </p:ext>
    </p:extLst>
  </p:cSld>
  <p:clrMapOvr>
    <a:masterClrMapping/>
  </p:clrMapOvr>
  <mc:AlternateContent xmlns:mc="http://schemas.openxmlformats.org/markup-compatibility/2006">
    <mc:Choice xmlns:p14="http://schemas.microsoft.com/office/powerpoint/2010/main" Requires="p14">
      <p:transition spd="slow" p14:dur="2000" advTm="40781"/>
    </mc:Choice>
    <mc:Fallback>
      <p:transition spd="slow" advTm="40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4280-3416-4527-A7FE-E24D4ECB551B}"/>
              </a:ext>
            </a:extLst>
          </p:cNvPr>
          <p:cNvSpPr>
            <a:spLocks noGrp="1"/>
          </p:cNvSpPr>
          <p:nvPr>
            <p:ph type="title"/>
          </p:nvPr>
        </p:nvSpPr>
        <p:spPr/>
        <p:txBody>
          <a:bodyPr/>
          <a:lstStyle/>
          <a:p>
            <a:r>
              <a:rPr lang="en-US" dirty="0"/>
              <a:t>Allowable types</a:t>
            </a:r>
          </a:p>
        </p:txBody>
      </p:sp>
      <p:sp>
        <p:nvSpPr>
          <p:cNvPr id="3" name="Content Placeholder 2">
            <a:extLst>
              <a:ext uri="{FF2B5EF4-FFF2-40B4-BE49-F238E27FC236}">
                <a16:creationId xmlns:a16="http://schemas.microsoft.com/office/drawing/2014/main" id="{A5D2838D-A1A8-4AB9-9709-7C791E1C3FF5}"/>
              </a:ext>
            </a:extLst>
          </p:cNvPr>
          <p:cNvSpPr>
            <a:spLocks noGrp="1"/>
          </p:cNvSpPr>
          <p:nvPr>
            <p:ph idx="1"/>
          </p:nvPr>
        </p:nvSpPr>
        <p:spPr/>
        <p:txBody>
          <a:bodyPr/>
          <a:lstStyle/>
          <a:p>
            <a:r>
              <a:rPr lang="en-US" dirty="0"/>
              <a:t>The identifier must be an integer, character or Boolean type</a:t>
            </a:r>
          </a:p>
        </p:txBody>
      </p:sp>
      <p:sp>
        <p:nvSpPr>
          <p:cNvPr id="5" name="Content Placeholder 2">
            <a:extLst>
              <a:ext uri="{FF2B5EF4-FFF2-40B4-BE49-F238E27FC236}">
                <a16:creationId xmlns:a16="http://schemas.microsoft.com/office/drawing/2014/main" id="{E41D0969-8B48-4495-91F6-5AD32EF48E9F}"/>
              </a:ext>
            </a:extLst>
          </p:cNvPr>
          <p:cNvSpPr txBox="1">
            <a:spLocks/>
          </p:cNvSpPr>
          <p:nvPr/>
        </p:nvSpPr>
        <p:spPr bwMode="auto">
          <a:xfrm>
            <a:off x="2880320" y="2024532"/>
            <a:ext cx="5826211" cy="40687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1300" dirty="0">
                <a:solidFill>
                  <a:srgbClr val="0070C0"/>
                </a:solidFill>
                <a:latin typeface="Consolas" panose="020B0609020204030204" pitchFamily="49" charset="0"/>
              </a:rPr>
              <a:t>switch</a:t>
            </a:r>
            <a:r>
              <a:rPr lang="en-CA" sz="1300" dirty="0">
                <a:latin typeface="Consolas" panose="020B0609020204030204" pitchFamily="49" charset="0"/>
              </a:rPr>
              <a:t> ( </a:t>
            </a:r>
            <a:r>
              <a:rPr lang="en-CA" sz="1300" b="1" dirty="0" err="1">
                <a:solidFill>
                  <a:srgbClr val="7030A0"/>
                </a:solidFill>
                <a:latin typeface="Consolas" panose="020B0609020204030204" pitchFamily="49" charset="0"/>
              </a:rPr>
              <a:t>current.month</a:t>
            </a:r>
            <a:r>
              <a:rPr lang="en-CA" sz="1300" b="1" dirty="0">
                <a:solidFill>
                  <a:srgbClr val="7030A0"/>
                </a:solidFill>
                <a:latin typeface="Consolas" panose="020B0609020204030204" pitchFamily="49" charset="0"/>
              </a:rPr>
              <a:t>() </a:t>
            </a:r>
            <a:r>
              <a:rPr lang="en-CA" sz="1300" dirty="0">
                <a:latin typeface="Consolas" panose="020B0609020204030204" pitchFamily="49" charset="0"/>
              </a:rPr>
              <a:t>) {</a:t>
            </a:r>
          </a:p>
          <a:p>
            <a:pPr marL="0" indent="0">
              <a:buNone/>
            </a:pPr>
            <a:r>
              <a:rPr lang="en-CA" sz="1300" dirty="0">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JANUARY</a:t>
            </a:r>
            <a:r>
              <a:rPr lang="en-CA" sz="1300" b="1" dirty="0">
                <a:solidFill>
                  <a:srgbClr val="0070C0"/>
                </a:solidFill>
                <a:latin typeface="Consolas" panose="020B0609020204030204" pitchFamily="49" charset="0"/>
              </a:rPr>
              <a:t>:  </a:t>
            </a:r>
            <a:r>
              <a:rPr lang="en-CA" sz="1300" dirty="0">
                <a:solidFill>
                  <a:srgbClr val="0070C0"/>
                </a:solidFill>
                <a:latin typeface="Consolas" panose="020B0609020204030204" pitchFamily="49" charset="0"/>
              </a:rPr>
              <a:t>case </a:t>
            </a:r>
            <a:r>
              <a:rPr lang="en-CA" sz="1300" dirty="0">
                <a:solidFill>
                  <a:srgbClr val="FF0000"/>
                </a:solidFill>
                <a:latin typeface="Consolas" panose="020B0609020204030204" pitchFamily="49" charset="0"/>
              </a:rPr>
              <a:t>MARCH</a:t>
            </a:r>
            <a:r>
              <a:rPr lang="en-CA" sz="1300" b="1" dirty="0">
                <a:solidFill>
                  <a:srgbClr val="0070C0"/>
                </a:solidFill>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MAY</a:t>
            </a:r>
            <a:r>
              <a:rPr lang="en-CA" sz="1300" b="1" dirty="0">
                <a:solidFill>
                  <a:srgbClr val="0070C0"/>
                </a:solidFill>
                <a:latin typeface="Consolas" panose="020B0609020204030204" pitchFamily="49" charset="0"/>
              </a:rPr>
              <a:t>:</a:t>
            </a:r>
            <a:br>
              <a:rPr lang="en-CA" sz="1300" b="1" dirty="0">
                <a:solidFill>
                  <a:srgbClr val="0070C0"/>
                </a:solidFill>
                <a:latin typeface="Consolas" panose="020B0609020204030204" pitchFamily="49" charset="0"/>
              </a:rPr>
            </a:br>
            <a:r>
              <a:rPr lang="en-CA" sz="1300" b="1" dirty="0">
                <a:solidFill>
                  <a:srgbClr val="0070C0"/>
                </a:solidFill>
                <a:latin typeface="Consolas" panose="020B0609020204030204" pitchFamily="49" charset="0"/>
              </a:rPr>
              <a:t>    </a:t>
            </a:r>
            <a:r>
              <a:rPr lang="en-CA" sz="1300" dirty="0">
                <a:solidFill>
                  <a:srgbClr val="0070C0"/>
                </a:solidFill>
                <a:latin typeface="Consolas" panose="020B0609020204030204" pitchFamily="49" charset="0"/>
              </a:rPr>
              <a:t>case </a:t>
            </a:r>
            <a:r>
              <a:rPr lang="en-CA" sz="1300" dirty="0">
                <a:solidFill>
                  <a:srgbClr val="FF0000"/>
                </a:solidFill>
                <a:latin typeface="Consolas" panose="020B0609020204030204" pitchFamily="49" charset="0"/>
              </a:rPr>
              <a:t>JULY</a:t>
            </a:r>
            <a:r>
              <a:rPr lang="en-CA" sz="1300" b="1" dirty="0">
                <a:solidFill>
                  <a:srgbClr val="0070C0"/>
                </a:solidFill>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AUGUST</a:t>
            </a:r>
            <a:r>
              <a:rPr lang="en-CA" sz="1300" b="1" dirty="0">
                <a:solidFill>
                  <a:srgbClr val="0070C0"/>
                </a:solidFill>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OCTOBER</a:t>
            </a:r>
            <a:r>
              <a:rPr lang="en-CA" sz="1300" b="1" dirty="0">
                <a:solidFill>
                  <a:srgbClr val="0070C0"/>
                </a:solidFill>
                <a:latin typeface="Consolas" panose="020B0609020204030204" pitchFamily="49" charset="0"/>
              </a:rPr>
              <a:t>:</a:t>
            </a:r>
          </a:p>
          <a:p>
            <a:pPr marL="0" indent="0">
              <a:buNone/>
            </a:pPr>
            <a:r>
              <a:rPr lang="en-CA" sz="1300" b="1" dirty="0">
                <a:solidFill>
                  <a:srgbClr val="0070C0"/>
                </a:solidFill>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DECEMBER</a:t>
            </a:r>
            <a:r>
              <a:rPr lang="en-CA" sz="1300" b="1" dirty="0">
                <a:solidFill>
                  <a:srgbClr val="0070C0"/>
                </a:solidFill>
                <a:latin typeface="Consolas" panose="020B0609020204030204" pitchFamily="49" charset="0"/>
              </a:rPr>
              <a:t>:</a:t>
            </a:r>
          </a:p>
          <a:p>
            <a:pPr marL="0" indent="0">
              <a:buNone/>
            </a:pPr>
            <a:r>
              <a:rPr lang="en-CA" sz="1200" dirty="0">
                <a:latin typeface="Consolas" panose="020B0609020204030204" pitchFamily="49" charset="0"/>
              </a:rPr>
              <a:t>         length = 31;</a:t>
            </a:r>
          </a:p>
          <a:p>
            <a:pPr marL="0" indent="0">
              <a:buNone/>
            </a:pPr>
            <a:r>
              <a:rPr lang="en-CA" sz="1200" dirty="0">
                <a:latin typeface="Consolas" panose="020B0609020204030204" pitchFamily="49" charset="0"/>
              </a:rPr>
              <a:t>         break;</a:t>
            </a:r>
          </a:p>
          <a:p>
            <a:pPr marL="0" indent="0">
              <a:buNone/>
            </a:pPr>
            <a:r>
              <a:rPr lang="en-CA" sz="1300" dirty="0">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APRIL</a:t>
            </a:r>
            <a:r>
              <a:rPr lang="en-CA" sz="1300" b="1" dirty="0">
                <a:solidFill>
                  <a:srgbClr val="0070C0"/>
                </a:solidFill>
                <a:latin typeface="Consolas" panose="020B0609020204030204" pitchFamily="49" charset="0"/>
              </a:rPr>
              <a:t>:     </a:t>
            </a:r>
            <a:r>
              <a:rPr lang="en-CA" sz="1300" dirty="0">
                <a:solidFill>
                  <a:srgbClr val="0070C0"/>
                </a:solidFill>
                <a:latin typeface="Consolas" panose="020B0609020204030204" pitchFamily="49" charset="0"/>
              </a:rPr>
              <a:t>case </a:t>
            </a:r>
            <a:r>
              <a:rPr lang="en-CA" sz="1300" dirty="0">
                <a:solidFill>
                  <a:srgbClr val="FF0000"/>
                </a:solidFill>
                <a:latin typeface="Consolas" panose="020B0609020204030204" pitchFamily="49" charset="0"/>
              </a:rPr>
              <a:t>JUNE</a:t>
            </a:r>
            <a:r>
              <a:rPr lang="en-CA" sz="1300" b="1" dirty="0">
                <a:solidFill>
                  <a:srgbClr val="0070C0"/>
                </a:solidFill>
                <a:latin typeface="Consolas" panose="020B0609020204030204" pitchFamily="49" charset="0"/>
              </a:rPr>
              <a:t>:</a:t>
            </a:r>
          </a:p>
          <a:p>
            <a:pPr marL="0" indent="0">
              <a:buNone/>
            </a:pPr>
            <a:r>
              <a:rPr lang="en-CA" sz="1300" b="1" dirty="0">
                <a:solidFill>
                  <a:srgbClr val="0070C0"/>
                </a:solidFill>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SEPTEMBER</a:t>
            </a:r>
            <a:r>
              <a:rPr lang="en-CA" sz="1300" b="1" dirty="0">
                <a:solidFill>
                  <a:srgbClr val="0070C0"/>
                </a:solidFill>
                <a:latin typeface="Consolas" panose="020B0609020204030204" pitchFamily="49" charset="0"/>
              </a:rPr>
              <a:t>: </a:t>
            </a:r>
            <a:r>
              <a:rPr lang="en-CA" sz="1300" dirty="0">
                <a:solidFill>
                  <a:srgbClr val="0070C0"/>
                </a:solidFill>
                <a:latin typeface="Consolas" panose="020B0609020204030204" pitchFamily="49" charset="0"/>
              </a:rPr>
              <a:t>case </a:t>
            </a:r>
            <a:r>
              <a:rPr lang="en-CA" sz="1300" dirty="0">
                <a:solidFill>
                  <a:srgbClr val="FF0000"/>
                </a:solidFill>
                <a:latin typeface="Consolas" panose="020B0609020204030204" pitchFamily="49" charset="0"/>
              </a:rPr>
              <a:t>NOVEMBER</a:t>
            </a:r>
            <a:r>
              <a:rPr lang="en-CA" sz="1300" b="1" dirty="0">
                <a:solidFill>
                  <a:srgbClr val="0070C0"/>
                </a:solidFill>
                <a:latin typeface="Consolas" panose="020B0609020204030204" pitchFamily="49" charset="0"/>
              </a:rPr>
              <a:t>:</a:t>
            </a:r>
          </a:p>
          <a:p>
            <a:pPr marL="0" indent="0">
              <a:buNone/>
            </a:pPr>
            <a:r>
              <a:rPr lang="en-CA" sz="1200" dirty="0">
                <a:latin typeface="Consolas" panose="020B0609020204030204" pitchFamily="49" charset="0"/>
              </a:rPr>
              <a:t>         length = 30;</a:t>
            </a:r>
          </a:p>
          <a:p>
            <a:pPr marL="0" indent="0">
              <a:buNone/>
            </a:pPr>
            <a:r>
              <a:rPr lang="en-CA" sz="1200" dirty="0">
                <a:latin typeface="Consolas" panose="020B0609020204030204" pitchFamily="49" charset="0"/>
              </a:rPr>
              <a:t>         break;</a:t>
            </a:r>
          </a:p>
          <a:p>
            <a:pPr marL="0" indent="0">
              <a:buNone/>
            </a:pPr>
            <a:r>
              <a:rPr lang="en-CA" sz="1300" dirty="0">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FEBRUARY</a:t>
            </a:r>
            <a:r>
              <a:rPr lang="en-CA" sz="1300" b="1" dirty="0">
                <a:solidFill>
                  <a:srgbClr val="0070C0"/>
                </a:solidFill>
                <a:latin typeface="Consolas" panose="020B0609020204030204" pitchFamily="49" charset="0"/>
              </a:rPr>
              <a:t>:</a:t>
            </a:r>
          </a:p>
          <a:p>
            <a:pPr marL="0" indent="0">
              <a:buNone/>
            </a:pPr>
            <a:r>
              <a:rPr lang="en-CA" sz="1200" dirty="0">
                <a:latin typeface="Consolas" panose="020B0609020204030204" pitchFamily="49" charset="0"/>
              </a:rPr>
              <a:t>        if ( (</a:t>
            </a:r>
            <a:r>
              <a:rPr lang="en-CA" sz="1200" dirty="0" err="1">
                <a:latin typeface="Consolas" panose="020B0609020204030204" pitchFamily="49" charset="0"/>
              </a:rPr>
              <a:t>current.year</a:t>
            </a:r>
            <a:r>
              <a:rPr lang="en-CA" sz="1200" dirty="0">
                <a:latin typeface="Consolas" panose="020B0609020204030204" pitchFamily="49" charset="0"/>
              </a:rPr>
              <a:t>()%4 != 0) || (</a:t>
            </a:r>
            <a:br>
              <a:rPr lang="en-CA" sz="1200" dirty="0">
                <a:latin typeface="Consolas" panose="020B0609020204030204" pitchFamily="49" charset="0"/>
              </a:rPr>
            </a:br>
            <a:r>
              <a:rPr lang="en-CA" sz="1200" dirty="0">
                <a:latin typeface="Consolas" panose="020B0609020204030204" pitchFamily="49" charset="0"/>
              </a:rPr>
              <a:t>            (</a:t>
            </a:r>
            <a:r>
              <a:rPr lang="en-CA" sz="1200" dirty="0" err="1">
                <a:latin typeface="Consolas" panose="020B0609020204030204" pitchFamily="49" charset="0"/>
              </a:rPr>
              <a:t>current.year</a:t>
            </a:r>
            <a:r>
              <a:rPr lang="en-CA" sz="1200" dirty="0">
                <a:latin typeface="Consolas" panose="020B0609020204030204" pitchFamily="49" charset="0"/>
              </a:rPr>
              <a:t>()%100 == 0) &amp;&amp; (</a:t>
            </a:r>
            <a:r>
              <a:rPr lang="en-CA" sz="1200" dirty="0" err="1">
                <a:latin typeface="Consolas" panose="020B0609020204030204" pitchFamily="49" charset="0"/>
              </a:rPr>
              <a:t>current.year</a:t>
            </a:r>
            <a:r>
              <a:rPr lang="en-CA" sz="1200" dirty="0">
                <a:latin typeface="Consolas" panose="020B0609020204030204" pitchFamily="49" charset="0"/>
              </a:rPr>
              <a:t>()%400 != 0)</a:t>
            </a:r>
          </a:p>
          <a:p>
            <a:pPr marL="0" indent="0">
              <a:buNone/>
            </a:pPr>
            <a:r>
              <a:rPr lang="en-CA" sz="1200" dirty="0">
                <a:latin typeface="Consolas" panose="020B0609020204030204" pitchFamily="49" charset="0"/>
              </a:rPr>
              <a:t>        ) ) {</a:t>
            </a:r>
          </a:p>
          <a:p>
            <a:pPr marL="0" indent="0">
              <a:buNone/>
            </a:pPr>
            <a:r>
              <a:rPr lang="en-CA" sz="1200" dirty="0">
                <a:latin typeface="Consolas" panose="020B0609020204030204" pitchFamily="49" charset="0"/>
              </a:rPr>
              <a:t>            length = 28;</a:t>
            </a:r>
          </a:p>
          <a:p>
            <a:pPr marL="0" indent="0">
              <a:buNone/>
            </a:pPr>
            <a:r>
              <a:rPr lang="en-CA" sz="1200" dirty="0">
                <a:latin typeface="Consolas" panose="020B0609020204030204" pitchFamily="49" charset="0"/>
              </a:rPr>
              <a:t>        } else {</a:t>
            </a:r>
          </a:p>
          <a:p>
            <a:pPr marL="0" indent="0">
              <a:buNone/>
            </a:pPr>
            <a:r>
              <a:rPr lang="en-CA" sz="1200" dirty="0">
                <a:latin typeface="Consolas" panose="020B0609020204030204" pitchFamily="49" charset="0"/>
              </a:rPr>
              <a:t>            length = 29;</a:t>
            </a:r>
          </a:p>
          <a:p>
            <a:pPr marL="0" indent="0">
              <a:buNone/>
            </a:pPr>
            <a:r>
              <a:rPr lang="en-CA" sz="1200" dirty="0">
                <a:latin typeface="Consolas" panose="020B0609020204030204" pitchFamily="49" charset="0"/>
              </a:rPr>
              <a:t>        } </a:t>
            </a:r>
          </a:p>
          <a:p>
            <a:pPr marL="0" indent="0">
              <a:buNone/>
            </a:pPr>
            <a:r>
              <a:rPr lang="en-CA" sz="1300" dirty="0">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default</a:t>
            </a:r>
            <a:r>
              <a:rPr lang="en-CA" sz="1300" b="1" dirty="0">
                <a:solidFill>
                  <a:srgbClr val="0070C0"/>
                </a:solidFill>
                <a:latin typeface="Consolas" panose="020B0609020204030204" pitchFamily="49" charset="0"/>
              </a:rPr>
              <a:t>:</a:t>
            </a:r>
          </a:p>
          <a:p>
            <a:pPr marL="0" indent="0">
              <a:buNone/>
            </a:pPr>
            <a:r>
              <a:rPr lang="en-CA" sz="1200" dirty="0">
                <a:latin typeface="Consolas" panose="020B0609020204030204" pitchFamily="49" charset="0"/>
              </a:rPr>
              <a:t>        assert( false );</a:t>
            </a:r>
          </a:p>
          <a:p>
            <a:pPr marL="0" indent="0">
              <a:buNone/>
            </a:pPr>
            <a:r>
              <a:rPr lang="en-CA" sz="1300" dirty="0">
                <a:latin typeface="Consolas" panose="020B0609020204030204" pitchFamily="49" charset="0"/>
              </a:rPr>
              <a:t>}</a:t>
            </a:r>
          </a:p>
        </p:txBody>
      </p:sp>
      <p:sp>
        <p:nvSpPr>
          <p:cNvPr id="6" name="TextBox 5">
            <a:extLst>
              <a:ext uri="{FF2B5EF4-FFF2-40B4-BE49-F238E27FC236}">
                <a16:creationId xmlns:a16="http://schemas.microsoft.com/office/drawing/2014/main" id="{55ECF472-B4BC-413E-94E3-31CF0D917FDE}"/>
              </a:ext>
            </a:extLst>
          </p:cNvPr>
          <p:cNvSpPr txBox="1"/>
          <p:nvPr/>
        </p:nvSpPr>
        <p:spPr>
          <a:xfrm>
            <a:off x="611560" y="2802176"/>
            <a:ext cx="2268760" cy="3323987"/>
          </a:xfrm>
          <a:prstGeom prst="rect">
            <a:avLst/>
          </a:prstGeom>
          <a:noFill/>
        </p:spPr>
        <p:txBody>
          <a:bodyPr wrap="square">
            <a:spAutoFit/>
          </a:bodyPr>
          <a:lstStyle/>
          <a:p>
            <a:pPr indent="-114300"/>
            <a:r>
              <a:rPr lang="en-CA" sz="1500" dirty="0" err="1">
                <a:latin typeface="Consolas" panose="020B0609020204030204" pitchFamily="49" charset="0"/>
              </a:rPr>
              <a:t>enum</a:t>
            </a:r>
            <a:r>
              <a:rPr lang="en-CA" sz="1500" dirty="0">
                <a:latin typeface="Consolas" panose="020B0609020204030204" pitchFamily="49" charset="0"/>
              </a:rPr>
              <a:t> Months {</a:t>
            </a:r>
          </a:p>
          <a:p>
            <a:pPr indent="-114300"/>
            <a:r>
              <a:rPr lang="en-CA" sz="1500" dirty="0">
                <a:latin typeface="Consolas" panose="020B0609020204030204" pitchFamily="49" charset="0"/>
              </a:rPr>
              <a:t>    JANUARY,</a:t>
            </a:r>
          </a:p>
          <a:p>
            <a:pPr indent="-114300"/>
            <a:r>
              <a:rPr lang="en-US" sz="1500" dirty="0">
                <a:latin typeface="Consolas" panose="020B0609020204030204" pitchFamily="49" charset="0"/>
              </a:rPr>
              <a:t>    FEBRUARY,</a:t>
            </a:r>
          </a:p>
          <a:p>
            <a:pPr indent="-114300"/>
            <a:r>
              <a:rPr lang="en-US" sz="1500" dirty="0">
                <a:latin typeface="Consolas" panose="020B0609020204030204" pitchFamily="49" charset="0"/>
              </a:rPr>
              <a:t>    MARCH,</a:t>
            </a:r>
          </a:p>
          <a:p>
            <a:pPr indent="-114300"/>
            <a:r>
              <a:rPr lang="en-US" sz="1500" dirty="0">
                <a:latin typeface="Consolas" panose="020B0609020204030204" pitchFamily="49" charset="0"/>
              </a:rPr>
              <a:t>    APRIL,</a:t>
            </a:r>
          </a:p>
          <a:p>
            <a:pPr indent="-114300"/>
            <a:r>
              <a:rPr lang="en-US" sz="1500" dirty="0">
                <a:latin typeface="Consolas" panose="020B0609020204030204" pitchFamily="49" charset="0"/>
              </a:rPr>
              <a:t>    MAY,</a:t>
            </a:r>
          </a:p>
          <a:p>
            <a:pPr indent="-114300"/>
            <a:r>
              <a:rPr lang="en-US" sz="1500" dirty="0">
                <a:latin typeface="Consolas" panose="020B0609020204030204" pitchFamily="49" charset="0"/>
              </a:rPr>
              <a:t>    JUNE,</a:t>
            </a:r>
          </a:p>
          <a:p>
            <a:pPr indent="-114300"/>
            <a:r>
              <a:rPr lang="en-US" sz="1500" dirty="0">
                <a:latin typeface="Consolas" panose="020B0609020204030204" pitchFamily="49" charset="0"/>
              </a:rPr>
              <a:t>    JULY,</a:t>
            </a:r>
          </a:p>
          <a:p>
            <a:pPr indent="-114300"/>
            <a:r>
              <a:rPr lang="en-US" sz="1500" dirty="0">
                <a:latin typeface="Consolas" panose="020B0609020204030204" pitchFamily="49" charset="0"/>
              </a:rPr>
              <a:t>    AUGUST,</a:t>
            </a:r>
          </a:p>
          <a:p>
            <a:pPr indent="-114300"/>
            <a:r>
              <a:rPr lang="en-US" sz="1500" dirty="0">
                <a:latin typeface="Consolas" panose="020B0609020204030204" pitchFamily="49" charset="0"/>
              </a:rPr>
              <a:t>    SEPTEMBER,</a:t>
            </a:r>
          </a:p>
          <a:p>
            <a:pPr indent="-114300"/>
            <a:r>
              <a:rPr lang="en-US" sz="1500" dirty="0">
                <a:latin typeface="Consolas" panose="020B0609020204030204" pitchFamily="49" charset="0"/>
              </a:rPr>
              <a:t>    OCTOBER,</a:t>
            </a:r>
          </a:p>
          <a:p>
            <a:pPr indent="-114300"/>
            <a:r>
              <a:rPr lang="en-US" sz="1500" dirty="0">
                <a:latin typeface="Consolas" panose="020B0609020204030204" pitchFamily="49" charset="0"/>
              </a:rPr>
              <a:t>    NOVEMBER,</a:t>
            </a:r>
          </a:p>
          <a:p>
            <a:pPr indent="-114300"/>
            <a:r>
              <a:rPr lang="en-US" sz="1500" dirty="0">
                <a:latin typeface="Consolas" panose="020B0609020204030204" pitchFamily="49" charset="0"/>
              </a:rPr>
              <a:t>    DECEMBER</a:t>
            </a:r>
          </a:p>
          <a:p>
            <a:pPr indent="-114300"/>
            <a:r>
              <a:rPr lang="en-US" sz="1500" dirty="0">
                <a:latin typeface="Consolas" panose="020B0609020204030204" pitchFamily="49" charset="0"/>
              </a:rPr>
              <a:t>};</a:t>
            </a:r>
            <a:endParaRPr lang="en-CA" sz="1500" dirty="0">
              <a:latin typeface="Consolas" panose="020B0609020204030204" pitchFamily="49" charset="0"/>
            </a:endParaRPr>
          </a:p>
        </p:txBody>
      </p:sp>
      <p:pic>
        <p:nvPicPr>
          <p:cNvPr id="7" name="Audio 6">
            <a:hlinkClick r:id="" action="ppaction://media"/>
            <a:extLst>
              <a:ext uri="{FF2B5EF4-FFF2-40B4-BE49-F238E27FC236}">
                <a16:creationId xmlns:a16="http://schemas.microsoft.com/office/drawing/2014/main" id="{05B53624-85E1-463C-9A3B-C7E4E69EF7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15295662"/>
      </p:ext>
    </p:extLst>
  </p:cSld>
  <p:clrMapOvr>
    <a:masterClrMapping/>
  </p:clrMapOvr>
  <mc:AlternateContent xmlns:mc="http://schemas.openxmlformats.org/markup-compatibility/2006">
    <mc:Choice xmlns:p14="http://schemas.microsoft.com/office/powerpoint/2010/main" Requires="p14">
      <p:transition spd="slow" p14:dur="2000" advTm="27407"/>
    </mc:Choice>
    <mc:Fallback>
      <p:transition spd="slow" advTm="27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4280-3416-4527-A7FE-E24D4ECB551B}"/>
              </a:ext>
            </a:extLst>
          </p:cNvPr>
          <p:cNvSpPr>
            <a:spLocks noGrp="1"/>
          </p:cNvSpPr>
          <p:nvPr>
            <p:ph type="title"/>
          </p:nvPr>
        </p:nvSpPr>
        <p:spPr/>
        <p:txBody>
          <a:bodyPr/>
          <a:lstStyle/>
          <a:p>
            <a:r>
              <a:rPr lang="en-US" dirty="0"/>
              <a:t>Allowable types</a:t>
            </a:r>
          </a:p>
        </p:txBody>
      </p:sp>
      <p:sp>
        <p:nvSpPr>
          <p:cNvPr id="3" name="Content Placeholder 2">
            <a:extLst>
              <a:ext uri="{FF2B5EF4-FFF2-40B4-BE49-F238E27FC236}">
                <a16:creationId xmlns:a16="http://schemas.microsoft.com/office/drawing/2014/main" id="{A5D2838D-A1A8-4AB9-9709-7C791E1C3FF5}"/>
              </a:ext>
            </a:extLst>
          </p:cNvPr>
          <p:cNvSpPr>
            <a:spLocks noGrp="1"/>
          </p:cNvSpPr>
          <p:nvPr>
            <p:ph idx="1"/>
          </p:nvPr>
        </p:nvSpPr>
        <p:spPr/>
        <p:txBody>
          <a:bodyPr/>
          <a:lstStyle/>
          <a:p>
            <a:r>
              <a:rPr lang="en-US" dirty="0"/>
              <a:t>Of course, sometimes an array is easier:</a:t>
            </a:r>
          </a:p>
        </p:txBody>
      </p:sp>
      <p:sp>
        <p:nvSpPr>
          <p:cNvPr id="5" name="Content Placeholder 2">
            <a:extLst>
              <a:ext uri="{FF2B5EF4-FFF2-40B4-BE49-F238E27FC236}">
                <a16:creationId xmlns:a16="http://schemas.microsoft.com/office/drawing/2014/main" id="{E41D0969-8B48-4495-91F6-5AD32EF48E9F}"/>
              </a:ext>
            </a:extLst>
          </p:cNvPr>
          <p:cNvSpPr txBox="1">
            <a:spLocks/>
          </p:cNvSpPr>
          <p:nvPr/>
        </p:nvSpPr>
        <p:spPr bwMode="auto">
          <a:xfrm>
            <a:off x="2880320" y="2024532"/>
            <a:ext cx="5826211" cy="40687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1200" dirty="0">
                <a:solidFill>
                  <a:prstClr val="black"/>
                </a:solidFill>
                <a:latin typeface="Consolas" panose="020B0609020204030204" pitchFamily="49" charset="0"/>
                <a:cs typeface="Arial" charset="0"/>
              </a:rPr>
              <a:t>// Declare an array</a:t>
            </a:r>
          </a:p>
          <a:p>
            <a:pPr marL="0" indent="0">
              <a:buNone/>
            </a:pPr>
            <a:r>
              <a:rPr lang="en-CA" sz="1200" dirty="0">
                <a:solidFill>
                  <a:prstClr val="black"/>
                </a:solidFill>
                <a:latin typeface="Consolas" panose="020B0609020204030204" pitchFamily="49" charset="0"/>
                <a:cs typeface="Arial" charset="0"/>
              </a:rPr>
              <a:t>unsigned int </a:t>
            </a:r>
            <a:r>
              <a:rPr lang="en-CA" sz="1200" dirty="0" err="1">
                <a:solidFill>
                  <a:prstClr val="black"/>
                </a:solidFill>
                <a:latin typeface="Consolas" panose="020B0609020204030204" pitchFamily="49" charset="0"/>
                <a:cs typeface="Arial" charset="0"/>
              </a:rPr>
              <a:t>month_lengths</a:t>
            </a:r>
            <a:r>
              <a:rPr lang="en-CA" sz="1200" dirty="0">
                <a:solidFill>
                  <a:prstClr val="black"/>
                </a:solidFill>
                <a:latin typeface="Consolas" panose="020B0609020204030204" pitchFamily="49" charset="0"/>
                <a:cs typeface="Arial" charset="0"/>
              </a:rPr>
              <a:t>[12]{</a:t>
            </a:r>
          </a:p>
          <a:p>
            <a:pPr marL="0" indent="0">
              <a:buNone/>
            </a:pPr>
            <a:r>
              <a:rPr lang="en-CA" sz="1200" dirty="0">
                <a:solidFill>
                  <a:prstClr val="black"/>
                </a:solidFill>
                <a:latin typeface="Consolas" panose="020B0609020204030204" pitchFamily="49" charset="0"/>
                <a:cs typeface="Arial" charset="0"/>
              </a:rPr>
              <a:t>    31,  0, 31, 30, 31, 30, 31, 31, 30, 31, 30, 31</a:t>
            </a:r>
          </a:p>
          <a:p>
            <a:pPr marL="0" indent="0">
              <a:buNone/>
            </a:pPr>
            <a:r>
              <a:rPr lang="en-CA" sz="1200" dirty="0">
                <a:solidFill>
                  <a:prstClr val="black"/>
                </a:solidFill>
                <a:latin typeface="Consolas" panose="020B0609020204030204" pitchFamily="49" charset="0"/>
                <a:cs typeface="Arial" charset="0"/>
              </a:rPr>
              <a:t>};</a:t>
            </a:r>
          </a:p>
          <a:p>
            <a:pPr marL="0" indent="0">
              <a:buNone/>
            </a:pPr>
            <a:endParaRPr lang="en-CA" sz="1200" dirty="0">
              <a:solidFill>
                <a:prstClr val="black"/>
              </a:solidFill>
              <a:latin typeface="Consolas" panose="020B0609020204030204" pitchFamily="49" charset="0"/>
              <a:cs typeface="Arial" charset="0"/>
            </a:endParaRPr>
          </a:p>
          <a:p>
            <a:pPr marL="0" indent="0">
              <a:buNone/>
            </a:pPr>
            <a:endParaRPr lang="en-CA" sz="1300" dirty="0">
              <a:solidFill>
                <a:srgbClr val="0070C0"/>
              </a:solidFill>
              <a:latin typeface="Consolas" panose="020B0609020204030204" pitchFamily="49" charset="0"/>
            </a:endParaRPr>
          </a:p>
          <a:p>
            <a:pPr marL="0" indent="0">
              <a:buNone/>
            </a:pPr>
            <a:r>
              <a:rPr lang="en-CA" sz="1300" dirty="0">
                <a:latin typeface="Consolas" panose="020B0609020204030204" pitchFamily="49" charset="0"/>
              </a:rPr>
              <a:t>if ( </a:t>
            </a:r>
            <a:r>
              <a:rPr lang="en-CA" sz="1300" dirty="0" err="1">
                <a:latin typeface="Consolas" panose="020B0609020204030204" pitchFamily="49" charset="0"/>
              </a:rPr>
              <a:t>current.month</a:t>
            </a:r>
            <a:r>
              <a:rPr lang="en-CA" sz="1300" dirty="0">
                <a:latin typeface="Consolas" panose="020B0609020204030204" pitchFamily="49" charset="0"/>
              </a:rPr>
              <a:t>() == FEBRARY ) {</a:t>
            </a:r>
          </a:p>
          <a:p>
            <a:pPr marL="0" indent="0">
              <a:buNone/>
            </a:pPr>
            <a:r>
              <a:rPr lang="en-CA" sz="1200" dirty="0">
                <a:latin typeface="Consolas" panose="020B0609020204030204" pitchFamily="49" charset="0"/>
              </a:rPr>
              <a:t>    length = ( (</a:t>
            </a:r>
            <a:r>
              <a:rPr lang="en-CA" sz="1200" dirty="0" err="1">
                <a:latin typeface="Consolas" panose="020B0609020204030204" pitchFamily="49" charset="0"/>
              </a:rPr>
              <a:t>current.year</a:t>
            </a:r>
            <a:r>
              <a:rPr lang="en-CA" sz="1200" dirty="0">
                <a:latin typeface="Consolas" panose="020B0609020204030204" pitchFamily="49" charset="0"/>
              </a:rPr>
              <a:t>()%4   != 0) || (</a:t>
            </a:r>
            <a:br>
              <a:rPr lang="en-CA" sz="1200" dirty="0">
                <a:latin typeface="Consolas" panose="020B0609020204030204" pitchFamily="49" charset="0"/>
              </a:rPr>
            </a:br>
            <a:r>
              <a:rPr lang="en-CA" sz="1200" dirty="0">
                <a:latin typeface="Consolas" panose="020B0609020204030204" pitchFamily="49" charset="0"/>
              </a:rPr>
              <a:t>         (</a:t>
            </a:r>
            <a:r>
              <a:rPr lang="en-CA" sz="1200" dirty="0" err="1">
                <a:latin typeface="Consolas" panose="020B0609020204030204" pitchFamily="49" charset="0"/>
              </a:rPr>
              <a:t>current.year</a:t>
            </a:r>
            <a:r>
              <a:rPr lang="en-CA" sz="1200" dirty="0">
                <a:latin typeface="Consolas" panose="020B0609020204030204" pitchFamily="49" charset="0"/>
              </a:rPr>
              <a:t>()%100 == 0) &amp;&amp; (</a:t>
            </a:r>
            <a:r>
              <a:rPr lang="en-CA" sz="1200" dirty="0" err="1">
                <a:latin typeface="Consolas" panose="020B0609020204030204" pitchFamily="49" charset="0"/>
              </a:rPr>
              <a:t>current.year</a:t>
            </a:r>
            <a:r>
              <a:rPr lang="en-CA" sz="1200" dirty="0">
                <a:latin typeface="Consolas" panose="020B0609020204030204" pitchFamily="49" charset="0"/>
              </a:rPr>
              <a:t>()%400 != 0)</a:t>
            </a:r>
          </a:p>
          <a:p>
            <a:pPr marL="0" indent="0">
              <a:buNone/>
            </a:pPr>
            <a:r>
              <a:rPr lang="en-CA" sz="1200" dirty="0">
                <a:latin typeface="Consolas" panose="020B0609020204030204" pitchFamily="49" charset="0"/>
              </a:rPr>
              <a:t>    ) ) ? 28 : 29;</a:t>
            </a:r>
          </a:p>
          <a:p>
            <a:pPr marL="0" indent="0">
              <a:buNone/>
            </a:pPr>
            <a:r>
              <a:rPr lang="en-CA" sz="1200" dirty="0">
                <a:latin typeface="Consolas" panose="020B0609020204030204" pitchFamily="49" charset="0"/>
              </a:rPr>
              <a:t>} else { </a:t>
            </a:r>
          </a:p>
          <a:p>
            <a:pPr marL="0" indent="0">
              <a:buNone/>
            </a:pPr>
            <a:r>
              <a:rPr lang="en-CA" sz="1200" dirty="0">
                <a:latin typeface="Consolas" panose="020B0609020204030204" pitchFamily="49" charset="0"/>
              </a:rPr>
              <a:t>    length = </a:t>
            </a:r>
            <a:r>
              <a:rPr lang="en-CA" sz="1200" dirty="0" err="1">
                <a:latin typeface="Consolas" panose="020B0609020204030204" pitchFamily="49" charset="0"/>
              </a:rPr>
              <a:t>month_lengths</a:t>
            </a:r>
            <a:r>
              <a:rPr lang="en-CA" sz="1200" dirty="0">
                <a:latin typeface="Consolas" panose="020B0609020204030204" pitchFamily="49" charset="0"/>
              </a:rPr>
              <a:t>[</a:t>
            </a:r>
            <a:r>
              <a:rPr lang="en-CA" sz="1200" dirty="0" err="1">
                <a:latin typeface="Consolas" panose="020B0609020204030204" pitchFamily="49" charset="0"/>
              </a:rPr>
              <a:t>current.month</a:t>
            </a:r>
            <a:r>
              <a:rPr lang="en-CA" sz="1200" dirty="0">
                <a:latin typeface="Consolas" panose="020B0609020204030204" pitchFamily="49" charset="0"/>
              </a:rPr>
              <a:t>()];</a:t>
            </a:r>
          </a:p>
          <a:p>
            <a:pPr marL="0" indent="0">
              <a:buNone/>
            </a:pPr>
            <a:r>
              <a:rPr lang="en-CA" sz="1200" dirty="0">
                <a:latin typeface="Consolas" panose="020B0609020204030204" pitchFamily="49" charset="0"/>
              </a:rPr>
              <a:t>}</a:t>
            </a:r>
          </a:p>
          <a:p>
            <a:pPr marL="0" indent="0">
              <a:buNone/>
            </a:pPr>
            <a:endParaRPr lang="en-CA" sz="1200" dirty="0">
              <a:latin typeface="Consolas" panose="020B0609020204030204" pitchFamily="49" charset="0"/>
            </a:endParaRPr>
          </a:p>
          <a:p>
            <a:pPr marL="0" indent="0">
              <a:buNone/>
            </a:pPr>
            <a:r>
              <a:rPr lang="en-CA" sz="1200" dirty="0">
                <a:latin typeface="Consolas" panose="020B0609020204030204" pitchFamily="49" charset="0"/>
              </a:rPr>
              <a:t>assert( length != 0 );</a:t>
            </a:r>
          </a:p>
        </p:txBody>
      </p:sp>
      <p:sp>
        <p:nvSpPr>
          <p:cNvPr id="6" name="TextBox 5">
            <a:extLst>
              <a:ext uri="{FF2B5EF4-FFF2-40B4-BE49-F238E27FC236}">
                <a16:creationId xmlns:a16="http://schemas.microsoft.com/office/drawing/2014/main" id="{55ECF472-B4BC-413E-94E3-31CF0D917FDE}"/>
              </a:ext>
            </a:extLst>
          </p:cNvPr>
          <p:cNvSpPr txBox="1"/>
          <p:nvPr/>
        </p:nvSpPr>
        <p:spPr>
          <a:xfrm>
            <a:off x="611560" y="2802176"/>
            <a:ext cx="2268760" cy="3323987"/>
          </a:xfrm>
          <a:prstGeom prst="rect">
            <a:avLst/>
          </a:prstGeom>
          <a:noFill/>
        </p:spPr>
        <p:txBody>
          <a:bodyPr wrap="square">
            <a:spAutoFit/>
          </a:bodyPr>
          <a:lstStyle/>
          <a:p>
            <a:pPr indent="-114300"/>
            <a:r>
              <a:rPr lang="en-CA" sz="1500" dirty="0" err="1">
                <a:latin typeface="Consolas" panose="020B0609020204030204" pitchFamily="49" charset="0"/>
              </a:rPr>
              <a:t>enum</a:t>
            </a:r>
            <a:r>
              <a:rPr lang="en-CA" sz="1500" dirty="0">
                <a:latin typeface="Consolas" panose="020B0609020204030204" pitchFamily="49" charset="0"/>
              </a:rPr>
              <a:t> Months {</a:t>
            </a:r>
          </a:p>
          <a:p>
            <a:pPr indent="-114300"/>
            <a:r>
              <a:rPr lang="en-CA" sz="1500" dirty="0">
                <a:latin typeface="Consolas" panose="020B0609020204030204" pitchFamily="49" charset="0"/>
              </a:rPr>
              <a:t>    JANUARY,</a:t>
            </a:r>
          </a:p>
          <a:p>
            <a:pPr indent="-114300"/>
            <a:r>
              <a:rPr lang="en-US" sz="1500" dirty="0">
                <a:latin typeface="Consolas" panose="020B0609020204030204" pitchFamily="49" charset="0"/>
              </a:rPr>
              <a:t>    FEBRUARY,</a:t>
            </a:r>
          </a:p>
          <a:p>
            <a:pPr indent="-114300"/>
            <a:r>
              <a:rPr lang="en-US" sz="1500" dirty="0">
                <a:latin typeface="Consolas" panose="020B0609020204030204" pitchFamily="49" charset="0"/>
              </a:rPr>
              <a:t>    MARCH,</a:t>
            </a:r>
          </a:p>
          <a:p>
            <a:pPr indent="-114300"/>
            <a:r>
              <a:rPr lang="en-US" sz="1500" dirty="0">
                <a:latin typeface="Consolas" panose="020B0609020204030204" pitchFamily="49" charset="0"/>
              </a:rPr>
              <a:t>    APRIL,</a:t>
            </a:r>
          </a:p>
          <a:p>
            <a:pPr indent="-114300"/>
            <a:r>
              <a:rPr lang="en-US" sz="1500" dirty="0">
                <a:latin typeface="Consolas" panose="020B0609020204030204" pitchFamily="49" charset="0"/>
              </a:rPr>
              <a:t>    MAY,</a:t>
            </a:r>
          </a:p>
          <a:p>
            <a:pPr indent="-114300"/>
            <a:r>
              <a:rPr lang="en-US" sz="1500" dirty="0">
                <a:latin typeface="Consolas" panose="020B0609020204030204" pitchFamily="49" charset="0"/>
              </a:rPr>
              <a:t>    JUNE,</a:t>
            </a:r>
          </a:p>
          <a:p>
            <a:pPr indent="-114300"/>
            <a:r>
              <a:rPr lang="en-US" sz="1500" dirty="0">
                <a:latin typeface="Consolas" panose="020B0609020204030204" pitchFamily="49" charset="0"/>
              </a:rPr>
              <a:t>    JULY,</a:t>
            </a:r>
          </a:p>
          <a:p>
            <a:pPr indent="-114300"/>
            <a:r>
              <a:rPr lang="en-US" sz="1500" dirty="0">
                <a:latin typeface="Consolas" panose="020B0609020204030204" pitchFamily="49" charset="0"/>
              </a:rPr>
              <a:t>    AUGUST,</a:t>
            </a:r>
          </a:p>
          <a:p>
            <a:pPr indent="-114300"/>
            <a:r>
              <a:rPr lang="en-US" sz="1500" dirty="0">
                <a:latin typeface="Consolas" panose="020B0609020204030204" pitchFamily="49" charset="0"/>
              </a:rPr>
              <a:t>    SEPTEMBER,</a:t>
            </a:r>
          </a:p>
          <a:p>
            <a:pPr indent="-114300"/>
            <a:r>
              <a:rPr lang="en-US" sz="1500" dirty="0">
                <a:latin typeface="Consolas" panose="020B0609020204030204" pitchFamily="49" charset="0"/>
              </a:rPr>
              <a:t>    OCTOBER,</a:t>
            </a:r>
          </a:p>
          <a:p>
            <a:pPr indent="-114300"/>
            <a:r>
              <a:rPr lang="en-US" sz="1500" dirty="0">
                <a:latin typeface="Consolas" panose="020B0609020204030204" pitchFamily="49" charset="0"/>
              </a:rPr>
              <a:t>    NOVEMBER,</a:t>
            </a:r>
          </a:p>
          <a:p>
            <a:pPr indent="-114300"/>
            <a:r>
              <a:rPr lang="en-US" sz="1500" dirty="0">
                <a:latin typeface="Consolas" panose="020B0609020204030204" pitchFamily="49" charset="0"/>
              </a:rPr>
              <a:t>    DECEMBER</a:t>
            </a:r>
          </a:p>
          <a:p>
            <a:pPr indent="-114300"/>
            <a:r>
              <a:rPr lang="en-US" sz="1500" dirty="0">
                <a:latin typeface="Consolas" panose="020B0609020204030204" pitchFamily="49" charset="0"/>
              </a:rPr>
              <a:t>};</a:t>
            </a:r>
            <a:endParaRPr lang="en-CA" sz="1500" dirty="0">
              <a:latin typeface="Consolas" panose="020B0609020204030204" pitchFamily="49" charset="0"/>
            </a:endParaRPr>
          </a:p>
        </p:txBody>
      </p:sp>
      <p:pic>
        <p:nvPicPr>
          <p:cNvPr id="7" name="Audio 6">
            <a:hlinkClick r:id="" action="ppaction://media"/>
            <a:extLst>
              <a:ext uri="{FF2B5EF4-FFF2-40B4-BE49-F238E27FC236}">
                <a16:creationId xmlns:a16="http://schemas.microsoft.com/office/drawing/2014/main" id="{DDC09390-F1AE-40DA-9902-F4D5B9767B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81431234"/>
      </p:ext>
    </p:extLst>
  </p:cSld>
  <p:clrMapOvr>
    <a:masterClrMapping/>
  </p:clrMapOvr>
  <mc:AlternateContent xmlns:mc="http://schemas.openxmlformats.org/markup-compatibility/2006">
    <mc:Choice xmlns:p14="http://schemas.microsoft.com/office/powerpoint/2010/main" Requires="p14">
      <p:transition spd="slow" p14:dur="2000" advTm="23837"/>
    </mc:Choice>
    <mc:Fallback>
      <p:transition spd="slow" advTm="23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F7237-898B-4502-8528-E2C1001339BF}"/>
              </a:ext>
            </a:extLst>
          </p:cNvPr>
          <p:cNvSpPr>
            <a:spLocks noGrp="1"/>
          </p:cNvSpPr>
          <p:nvPr>
            <p:ph type="title"/>
          </p:nvPr>
        </p:nvSpPr>
        <p:spPr/>
        <p:txBody>
          <a:bodyPr/>
          <a:lstStyle/>
          <a:p>
            <a:r>
              <a:rPr lang="en-US" dirty="0"/>
              <a:t>Most significant source of error</a:t>
            </a:r>
          </a:p>
        </p:txBody>
      </p:sp>
      <p:sp>
        <p:nvSpPr>
          <p:cNvPr id="3" name="Content Placeholder 2">
            <a:extLst>
              <a:ext uri="{FF2B5EF4-FFF2-40B4-BE49-F238E27FC236}">
                <a16:creationId xmlns:a16="http://schemas.microsoft.com/office/drawing/2014/main" id="{A8E46CAE-C80B-4D09-9DC7-9D7DE44F8962}"/>
              </a:ext>
            </a:extLst>
          </p:cNvPr>
          <p:cNvSpPr>
            <a:spLocks noGrp="1"/>
          </p:cNvSpPr>
          <p:nvPr>
            <p:ph idx="1"/>
          </p:nvPr>
        </p:nvSpPr>
        <p:spPr/>
        <p:txBody>
          <a:bodyPr/>
          <a:lstStyle/>
          <a:p>
            <a:r>
              <a:rPr lang="en-US" dirty="0"/>
              <a:t>Novice programmers often forget to include the break statement at the end of each case if they intend to for the code executed to be mutually exclusive</a:t>
            </a:r>
          </a:p>
        </p:txBody>
      </p:sp>
      <p:sp>
        <p:nvSpPr>
          <p:cNvPr id="4" name="Content Placeholder 2">
            <a:extLst>
              <a:ext uri="{FF2B5EF4-FFF2-40B4-BE49-F238E27FC236}">
                <a16:creationId xmlns:a16="http://schemas.microsoft.com/office/drawing/2014/main" id="{0677739D-3AF7-48ED-8CEA-C8E567081D49}"/>
              </a:ext>
            </a:extLst>
          </p:cNvPr>
          <p:cNvSpPr txBox="1">
            <a:spLocks/>
          </p:cNvSpPr>
          <p:nvPr/>
        </p:nvSpPr>
        <p:spPr bwMode="auto">
          <a:xfrm>
            <a:off x="3059832" y="2348880"/>
            <a:ext cx="5616624" cy="4320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1300" dirty="0">
                <a:solidFill>
                  <a:srgbClr val="0070C0"/>
                </a:solidFill>
                <a:latin typeface="Consolas" panose="020B0609020204030204" pitchFamily="49" charset="0"/>
              </a:rPr>
              <a:t>switch</a:t>
            </a:r>
            <a:r>
              <a:rPr lang="en-CA" sz="1300" dirty="0">
                <a:latin typeface="Consolas" panose="020B0609020204030204" pitchFamily="49" charset="0"/>
              </a:rPr>
              <a:t> ( </a:t>
            </a:r>
            <a:r>
              <a:rPr lang="en-CA" sz="1300" b="1" dirty="0" err="1">
                <a:solidFill>
                  <a:srgbClr val="7030A0"/>
                </a:solidFill>
                <a:latin typeface="Consolas" panose="020B0609020204030204" pitchFamily="49" charset="0"/>
              </a:rPr>
              <a:t>wkdy</a:t>
            </a:r>
            <a:r>
              <a:rPr lang="en-CA" sz="1300" b="1" dirty="0">
                <a:solidFill>
                  <a:srgbClr val="7030A0"/>
                </a:solidFill>
                <a:latin typeface="Consolas" panose="020B0609020204030204" pitchFamily="49" charset="0"/>
              </a:rPr>
              <a:t> </a:t>
            </a:r>
            <a:r>
              <a:rPr lang="en-CA" sz="1300" dirty="0">
                <a:latin typeface="Consolas" panose="020B0609020204030204" pitchFamily="49" charset="0"/>
              </a:rPr>
              <a:t>) {</a:t>
            </a:r>
          </a:p>
          <a:p>
            <a:pPr marL="0" indent="0">
              <a:buNone/>
            </a:pPr>
            <a:r>
              <a:rPr lang="en-CA" sz="1300" dirty="0">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MONDAY</a:t>
            </a:r>
            <a:r>
              <a:rPr lang="en-CA" sz="1300" b="1" dirty="0">
                <a:solidFill>
                  <a:srgbClr val="0070C0"/>
                </a:solidFill>
                <a:latin typeface="Consolas" panose="020B0609020204030204" pitchFamily="49" charset="0"/>
              </a:rPr>
              <a:t>:</a:t>
            </a:r>
          </a:p>
          <a:p>
            <a:pPr marL="0" indent="0">
              <a:buNone/>
            </a:pPr>
            <a:r>
              <a:rPr lang="en-CA" sz="1300" dirty="0">
                <a:latin typeface="Consolas" panose="020B0609020204030204" pitchFamily="49" charset="0"/>
              </a:rPr>
              <a:t>        std::</a:t>
            </a:r>
            <a:r>
              <a:rPr lang="en-CA" sz="1300" dirty="0" err="1">
                <a:latin typeface="Consolas" panose="020B0609020204030204" pitchFamily="49" charset="0"/>
              </a:rPr>
              <a:t>cout</a:t>
            </a:r>
            <a:r>
              <a:rPr lang="en-CA" sz="1300" dirty="0">
                <a:latin typeface="Consolas" panose="020B0609020204030204" pitchFamily="49" charset="0"/>
              </a:rPr>
              <a:t> &lt;&lt; "Today is the Moon's day" &lt;&lt; std::</a:t>
            </a:r>
            <a:r>
              <a:rPr lang="en-CA" sz="1300" dirty="0" err="1">
                <a:latin typeface="Consolas" panose="020B0609020204030204" pitchFamily="49" charset="0"/>
              </a:rPr>
              <a:t>endl</a:t>
            </a:r>
            <a:r>
              <a:rPr lang="en-CA" sz="1300" dirty="0">
                <a:latin typeface="Consolas" panose="020B0609020204030204" pitchFamily="49" charset="0"/>
              </a:rPr>
              <a:t>;</a:t>
            </a:r>
          </a:p>
          <a:p>
            <a:pPr marL="0" indent="0">
              <a:buNone/>
            </a:pPr>
            <a:r>
              <a:rPr lang="en-CA" sz="1300" dirty="0">
                <a:solidFill>
                  <a:srgbClr val="0070C0"/>
                </a:solidFill>
                <a:latin typeface="Consolas" panose="020B0609020204030204" pitchFamily="49" charset="0"/>
              </a:rPr>
              <a:t>    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TUESDAY</a:t>
            </a:r>
            <a:r>
              <a:rPr lang="en-CA" sz="1300" b="1" dirty="0">
                <a:solidFill>
                  <a:srgbClr val="0070C0"/>
                </a:solidFill>
                <a:latin typeface="Consolas" panose="020B0609020204030204" pitchFamily="49" charset="0"/>
              </a:rPr>
              <a:t>:</a:t>
            </a:r>
          </a:p>
          <a:p>
            <a:pPr marL="0" indent="0">
              <a:buNone/>
            </a:pPr>
            <a:r>
              <a:rPr lang="en-CA" sz="1300" dirty="0">
                <a:latin typeface="Consolas" panose="020B0609020204030204" pitchFamily="49" charset="0"/>
              </a:rPr>
              <a:t>        std::</a:t>
            </a:r>
            <a:r>
              <a:rPr lang="en-CA" sz="1300" dirty="0" err="1">
                <a:latin typeface="Consolas" panose="020B0609020204030204" pitchFamily="49" charset="0"/>
              </a:rPr>
              <a:t>cout</a:t>
            </a:r>
            <a:r>
              <a:rPr lang="en-CA" sz="1300" dirty="0">
                <a:latin typeface="Consolas" panose="020B0609020204030204" pitchFamily="49" charset="0"/>
              </a:rPr>
              <a:t> &lt;&lt; "Today is Tiw's day" &lt;&lt; std::</a:t>
            </a:r>
            <a:r>
              <a:rPr lang="en-CA" sz="1300" dirty="0" err="1">
                <a:latin typeface="Consolas" panose="020B0609020204030204" pitchFamily="49" charset="0"/>
              </a:rPr>
              <a:t>endl</a:t>
            </a:r>
            <a:r>
              <a:rPr lang="en-CA" sz="1300" dirty="0">
                <a:latin typeface="Consolas" panose="020B0609020204030204" pitchFamily="49" charset="0"/>
              </a:rPr>
              <a:t>;</a:t>
            </a:r>
          </a:p>
          <a:p>
            <a:pPr marL="0" indent="0">
              <a:buNone/>
            </a:pPr>
            <a:r>
              <a:rPr lang="en-CA" sz="1300" dirty="0">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WEDNESDAY</a:t>
            </a:r>
            <a:r>
              <a:rPr lang="en-CA" sz="1300" b="1" dirty="0">
                <a:solidFill>
                  <a:srgbClr val="0070C0"/>
                </a:solidFill>
                <a:latin typeface="Consolas" panose="020B0609020204030204" pitchFamily="49" charset="0"/>
              </a:rPr>
              <a:t>:</a:t>
            </a:r>
          </a:p>
          <a:p>
            <a:pPr marL="0" indent="0">
              <a:buNone/>
            </a:pPr>
            <a:r>
              <a:rPr lang="en-CA" sz="1300" dirty="0">
                <a:latin typeface="Consolas" panose="020B0609020204030204" pitchFamily="49" charset="0"/>
              </a:rPr>
              <a:t>        std::</a:t>
            </a:r>
            <a:r>
              <a:rPr lang="en-CA" sz="1300" dirty="0" err="1">
                <a:latin typeface="Consolas" panose="020B0609020204030204" pitchFamily="49" charset="0"/>
              </a:rPr>
              <a:t>cout</a:t>
            </a:r>
            <a:r>
              <a:rPr lang="en-CA" sz="1300" dirty="0">
                <a:latin typeface="Consolas" panose="020B0609020204030204" pitchFamily="49" charset="0"/>
              </a:rPr>
              <a:t> &lt;&lt; "Today is </a:t>
            </a:r>
            <a:r>
              <a:rPr lang="en-CA" sz="1300" dirty="0" err="1">
                <a:latin typeface="Consolas" panose="020B0609020204030204" pitchFamily="49" charset="0"/>
              </a:rPr>
              <a:t>Woden's</a:t>
            </a:r>
            <a:r>
              <a:rPr lang="en-CA" sz="1300" dirty="0">
                <a:latin typeface="Consolas" panose="020B0609020204030204" pitchFamily="49" charset="0"/>
              </a:rPr>
              <a:t> day" &lt;&lt; std::</a:t>
            </a:r>
            <a:r>
              <a:rPr lang="en-CA" sz="1300" dirty="0" err="1">
                <a:latin typeface="Consolas" panose="020B0609020204030204" pitchFamily="49" charset="0"/>
              </a:rPr>
              <a:t>endl</a:t>
            </a:r>
            <a:r>
              <a:rPr lang="en-CA" sz="1300" dirty="0">
                <a:latin typeface="Consolas" panose="020B0609020204030204" pitchFamily="49" charset="0"/>
              </a:rPr>
              <a:t>;</a:t>
            </a:r>
          </a:p>
          <a:p>
            <a:pPr marL="0" indent="0">
              <a:buNone/>
            </a:pPr>
            <a:r>
              <a:rPr lang="en-CA" sz="1300" dirty="0">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THURSDAY</a:t>
            </a:r>
            <a:r>
              <a:rPr lang="en-CA" sz="1300" b="1" dirty="0">
                <a:solidFill>
                  <a:srgbClr val="0070C0"/>
                </a:solidFill>
                <a:latin typeface="Consolas" panose="020B0609020204030204" pitchFamily="49" charset="0"/>
              </a:rPr>
              <a:t>:</a:t>
            </a:r>
          </a:p>
          <a:p>
            <a:pPr marL="0" indent="0">
              <a:buNone/>
            </a:pPr>
            <a:r>
              <a:rPr lang="en-CA" sz="1300" dirty="0">
                <a:latin typeface="Consolas" panose="020B0609020204030204" pitchFamily="49" charset="0"/>
              </a:rPr>
              <a:t>        std::</a:t>
            </a:r>
            <a:r>
              <a:rPr lang="en-CA" sz="1300" dirty="0" err="1">
                <a:latin typeface="Consolas" panose="020B0609020204030204" pitchFamily="49" charset="0"/>
              </a:rPr>
              <a:t>cout</a:t>
            </a:r>
            <a:r>
              <a:rPr lang="en-CA" sz="1300" dirty="0">
                <a:latin typeface="Consolas" panose="020B0609020204030204" pitchFamily="49" charset="0"/>
              </a:rPr>
              <a:t> &lt;&lt; "Today is Thor's day" &lt;&lt; std::</a:t>
            </a:r>
            <a:r>
              <a:rPr lang="en-CA" sz="1300" dirty="0" err="1">
                <a:latin typeface="Consolas" panose="020B0609020204030204" pitchFamily="49" charset="0"/>
              </a:rPr>
              <a:t>endl</a:t>
            </a:r>
            <a:r>
              <a:rPr lang="en-CA" sz="1300" dirty="0">
                <a:latin typeface="Consolas" panose="020B0609020204030204" pitchFamily="49" charset="0"/>
              </a:rPr>
              <a:t>;</a:t>
            </a:r>
          </a:p>
          <a:p>
            <a:pPr marL="0" indent="0">
              <a:buNone/>
            </a:pPr>
            <a:r>
              <a:rPr lang="en-CA" sz="1300" dirty="0">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FRIDAY</a:t>
            </a:r>
            <a:r>
              <a:rPr lang="en-CA" sz="1300" b="1" dirty="0">
                <a:solidFill>
                  <a:srgbClr val="0070C0"/>
                </a:solidFill>
                <a:latin typeface="Consolas" panose="020B0609020204030204" pitchFamily="49" charset="0"/>
              </a:rPr>
              <a:t>:</a:t>
            </a:r>
          </a:p>
          <a:p>
            <a:pPr marL="0" indent="0">
              <a:buNone/>
            </a:pPr>
            <a:r>
              <a:rPr lang="en-CA" sz="1300" dirty="0">
                <a:latin typeface="Consolas" panose="020B0609020204030204" pitchFamily="49" charset="0"/>
              </a:rPr>
              <a:t>        std::</a:t>
            </a:r>
            <a:r>
              <a:rPr lang="en-CA" sz="1300" dirty="0" err="1">
                <a:latin typeface="Consolas" panose="020B0609020204030204" pitchFamily="49" charset="0"/>
              </a:rPr>
              <a:t>cout</a:t>
            </a:r>
            <a:r>
              <a:rPr lang="en-CA" sz="1300" dirty="0">
                <a:latin typeface="Consolas" panose="020B0609020204030204" pitchFamily="49" charset="0"/>
              </a:rPr>
              <a:t> &lt;&lt; "Today is Freya's day" &lt;&lt; std::</a:t>
            </a:r>
            <a:r>
              <a:rPr lang="en-CA" sz="1300" dirty="0" err="1">
                <a:latin typeface="Consolas" panose="020B0609020204030204" pitchFamily="49" charset="0"/>
              </a:rPr>
              <a:t>endl</a:t>
            </a:r>
            <a:r>
              <a:rPr lang="en-CA" sz="1300" dirty="0">
                <a:latin typeface="Consolas" panose="020B0609020204030204" pitchFamily="49" charset="0"/>
              </a:rPr>
              <a:t>;</a:t>
            </a:r>
          </a:p>
          <a:p>
            <a:pPr marL="0" indent="0">
              <a:buNone/>
            </a:pPr>
            <a:r>
              <a:rPr lang="en-CA" sz="1300" dirty="0">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SATURDAY</a:t>
            </a:r>
            <a:r>
              <a:rPr lang="en-CA" sz="1300" b="1" dirty="0">
                <a:solidFill>
                  <a:srgbClr val="0070C0"/>
                </a:solidFill>
                <a:latin typeface="Consolas" panose="020B0609020204030204" pitchFamily="49" charset="0"/>
              </a:rPr>
              <a:t>:</a:t>
            </a:r>
          </a:p>
          <a:p>
            <a:pPr marL="0" indent="0">
              <a:buNone/>
            </a:pPr>
            <a:r>
              <a:rPr lang="en-CA" sz="1300" dirty="0">
                <a:latin typeface="Consolas" panose="020B0609020204030204" pitchFamily="49" charset="0"/>
              </a:rPr>
              <a:t>        std::</a:t>
            </a:r>
            <a:r>
              <a:rPr lang="en-CA" sz="1300" dirty="0" err="1">
                <a:latin typeface="Consolas" panose="020B0609020204030204" pitchFamily="49" charset="0"/>
              </a:rPr>
              <a:t>cout</a:t>
            </a:r>
            <a:r>
              <a:rPr lang="en-CA" sz="1300" dirty="0">
                <a:latin typeface="Consolas" panose="020B0609020204030204" pitchFamily="49" charset="0"/>
              </a:rPr>
              <a:t> &lt;&lt; "Today is Saturn's day" &lt;&lt; std::</a:t>
            </a:r>
            <a:r>
              <a:rPr lang="en-CA" sz="1300" dirty="0" err="1">
                <a:latin typeface="Consolas" panose="020B0609020204030204" pitchFamily="49" charset="0"/>
              </a:rPr>
              <a:t>endl</a:t>
            </a:r>
            <a:r>
              <a:rPr lang="en-CA" sz="1300" dirty="0">
                <a:latin typeface="Consolas" panose="020B0609020204030204" pitchFamily="49" charset="0"/>
              </a:rPr>
              <a:t>;</a:t>
            </a:r>
          </a:p>
          <a:p>
            <a:pPr marL="0" indent="0">
              <a:buNone/>
            </a:pPr>
            <a:r>
              <a:rPr lang="en-CA" sz="1300" dirty="0">
                <a:latin typeface="Consolas" panose="020B0609020204030204" pitchFamily="49" charset="0"/>
              </a:rPr>
              <a:t>    </a:t>
            </a:r>
            <a:r>
              <a:rPr lang="en-CA" sz="1300" dirty="0">
                <a:solidFill>
                  <a:srgbClr val="0070C0"/>
                </a:solidFill>
                <a:latin typeface="Consolas" panose="020B0609020204030204" pitchFamily="49" charset="0"/>
              </a:rPr>
              <a:t>case</a:t>
            </a:r>
            <a:r>
              <a:rPr lang="en-CA" sz="1300" dirty="0">
                <a:latin typeface="Consolas" panose="020B0609020204030204" pitchFamily="49" charset="0"/>
              </a:rPr>
              <a:t> </a:t>
            </a:r>
            <a:r>
              <a:rPr lang="en-CA" sz="1300" dirty="0">
                <a:solidFill>
                  <a:srgbClr val="FF0000"/>
                </a:solidFill>
                <a:latin typeface="Consolas" panose="020B0609020204030204" pitchFamily="49" charset="0"/>
              </a:rPr>
              <a:t>SUNDAY</a:t>
            </a:r>
            <a:r>
              <a:rPr lang="en-CA" sz="1300" b="1" dirty="0">
                <a:solidFill>
                  <a:srgbClr val="0070C0"/>
                </a:solidFill>
                <a:latin typeface="Consolas" panose="020B0609020204030204" pitchFamily="49" charset="0"/>
              </a:rPr>
              <a:t>:</a:t>
            </a:r>
          </a:p>
          <a:p>
            <a:pPr marL="0" indent="0">
              <a:buNone/>
            </a:pPr>
            <a:r>
              <a:rPr lang="en-CA" sz="1300" dirty="0">
                <a:latin typeface="Consolas" panose="020B0609020204030204" pitchFamily="49" charset="0"/>
              </a:rPr>
              <a:t>        std::</a:t>
            </a:r>
            <a:r>
              <a:rPr lang="en-CA" sz="1300" dirty="0" err="1">
                <a:latin typeface="Consolas" panose="020B0609020204030204" pitchFamily="49" charset="0"/>
              </a:rPr>
              <a:t>cout</a:t>
            </a:r>
            <a:r>
              <a:rPr lang="en-CA" sz="1300" dirty="0">
                <a:latin typeface="Consolas" panose="020B0609020204030204" pitchFamily="49" charset="0"/>
              </a:rPr>
              <a:t> &lt;&lt; "Today is the Sun's day" &lt;&lt; std::</a:t>
            </a:r>
            <a:r>
              <a:rPr lang="en-CA" sz="1300" dirty="0" err="1">
                <a:latin typeface="Consolas" panose="020B0609020204030204" pitchFamily="49" charset="0"/>
              </a:rPr>
              <a:t>endl</a:t>
            </a:r>
            <a:r>
              <a:rPr lang="en-CA" sz="1300" dirty="0">
                <a:latin typeface="Consolas" panose="020B0609020204030204" pitchFamily="49" charset="0"/>
              </a:rPr>
              <a:t>;</a:t>
            </a:r>
            <a:br>
              <a:rPr lang="en-CA" sz="1300" dirty="0">
                <a:latin typeface="Consolas" panose="020B0609020204030204" pitchFamily="49" charset="0"/>
              </a:rPr>
            </a:br>
            <a:r>
              <a:rPr lang="en-CA" sz="1300" dirty="0">
                <a:latin typeface="Consolas" panose="020B0609020204030204" pitchFamily="49" charset="0"/>
              </a:rPr>
              <a:t>    </a:t>
            </a:r>
            <a:r>
              <a:rPr lang="en-CA" sz="1300" dirty="0">
                <a:solidFill>
                  <a:srgbClr val="0070C0"/>
                </a:solidFill>
                <a:latin typeface="Consolas" panose="020B0609020204030204" pitchFamily="49" charset="0"/>
              </a:rPr>
              <a:t>default:</a:t>
            </a:r>
            <a:endParaRPr lang="en-CA" sz="1300" b="1" dirty="0">
              <a:solidFill>
                <a:srgbClr val="0070C0"/>
              </a:solidFill>
              <a:latin typeface="Consolas" panose="020B0609020204030204" pitchFamily="49" charset="0"/>
            </a:endParaRPr>
          </a:p>
          <a:p>
            <a:pPr marL="0" indent="0">
              <a:buNone/>
            </a:pPr>
            <a:r>
              <a:rPr lang="en-CA" sz="1300" dirty="0">
                <a:latin typeface="Consolas" panose="020B0609020204030204" pitchFamily="49" charset="0"/>
              </a:rPr>
              <a:t>        assert( false ); // Should not happen</a:t>
            </a:r>
          </a:p>
          <a:p>
            <a:pPr marL="0" indent="0">
              <a:buNone/>
            </a:pPr>
            <a:r>
              <a:rPr lang="en-CA" sz="1300"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881F0FD1-6925-4AA2-A138-50B8B2215B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29501956"/>
      </p:ext>
    </p:extLst>
  </p:cSld>
  <p:clrMapOvr>
    <a:masterClrMapping/>
  </p:clrMapOvr>
  <mc:AlternateContent xmlns:mc="http://schemas.openxmlformats.org/markup-compatibility/2006">
    <mc:Choice xmlns:p14="http://schemas.microsoft.com/office/powerpoint/2010/main" Requires="p14">
      <p:transition spd="slow" p14:dur="2000" advTm="58055"/>
    </mc:Choice>
    <mc:Fallback>
      <p:transition spd="slow" advTm="58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F7237-898B-4502-8528-E2C1001339BF}"/>
              </a:ext>
            </a:extLst>
          </p:cNvPr>
          <p:cNvSpPr>
            <a:spLocks noGrp="1"/>
          </p:cNvSpPr>
          <p:nvPr>
            <p:ph type="title"/>
          </p:nvPr>
        </p:nvSpPr>
        <p:spPr/>
        <p:txBody>
          <a:bodyPr/>
          <a:lstStyle/>
          <a:p>
            <a:r>
              <a:rPr lang="en-US" dirty="0"/>
              <a:t>Most underused feature</a:t>
            </a:r>
          </a:p>
        </p:txBody>
      </p:sp>
      <p:sp>
        <p:nvSpPr>
          <p:cNvPr id="3" name="Content Placeholder 2">
            <a:extLst>
              <a:ext uri="{FF2B5EF4-FFF2-40B4-BE49-F238E27FC236}">
                <a16:creationId xmlns:a16="http://schemas.microsoft.com/office/drawing/2014/main" id="{A8E46CAE-C80B-4D09-9DC7-9D7DE44F8962}"/>
              </a:ext>
            </a:extLst>
          </p:cNvPr>
          <p:cNvSpPr>
            <a:spLocks noGrp="1"/>
          </p:cNvSpPr>
          <p:nvPr>
            <p:ph idx="1"/>
          </p:nvPr>
        </p:nvSpPr>
        <p:spPr/>
        <p:txBody>
          <a:bodyPr/>
          <a:lstStyle/>
          <a:p>
            <a:r>
              <a:rPr lang="en-US" dirty="0"/>
              <a:t>One of the most underused features is to use the fall through to perform two actions for some cases, but only one for others</a:t>
            </a:r>
          </a:p>
          <a:p>
            <a:pPr lvl="1"/>
            <a:r>
              <a:rPr lang="en-US" dirty="0"/>
              <a:t>Suppose an escalating response is required</a:t>
            </a:r>
          </a:p>
          <a:p>
            <a:endParaRPr lang="en-US" dirty="0"/>
          </a:p>
          <a:p>
            <a:pPr marL="1257300" lvl="3" indent="0">
              <a:buNone/>
              <a:defRPr/>
            </a:pPr>
            <a:r>
              <a:rPr kumimoji="0" lang="en-CA" sz="1600" b="0"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switch</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r>
              <a:rPr kumimoji="0" lang="en-CA" sz="1600" b="1" i="0" u="none" strike="noStrike" kern="1200" cap="none" spc="0" normalizeH="0" baseline="0" noProof="0" dirty="0" err="1">
                <a:ln>
                  <a:noFill/>
                </a:ln>
                <a:solidFill>
                  <a:srgbClr val="7030A0"/>
                </a:solidFill>
                <a:effectLst/>
                <a:uLnTx/>
                <a:uFillTx/>
                <a:latin typeface="Consolas" panose="020B0609020204030204" pitchFamily="49" charset="0"/>
                <a:ea typeface="+mn-ea"/>
                <a:cs typeface="Arial" pitchFamily="34" charset="0"/>
              </a:rPr>
              <a:t>error_code</a:t>
            </a:r>
            <a:r>
              <a:rPr kumimoji="0" lang="en-CA" sz="1600" b="1" i="0" u="none" strike="noStrike" kern="1200" cap="none" spc="0" normalizeH="0" baseline="0" noProof="0" dirty="0">
                <a:ln>
                  <a:noFill/>
                </a:ln>
                <a:solidFill>
                  <a:srgbClr val="7030A0"/>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1257300" lvl="3" indent="0">
              <a:buNone/>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case</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5</a:t>
            </a:r>
            <a:r>
              <a:rPr kumimoji="0" lang="en-CA" sz="1600" b="1"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case</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16</a:t>
            </a:r>
            <a:r>
              <a:rPr kumimoji="0" lang="en-CA" sz="1600" b="1"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case</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154</a:t>
            </a:r>
            <a:r>
              <a:rPr kumimoji="0" lang="en-CA" sz="1600" b="1"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a:t>
            </a:r>
          </a:p>
          <a:p>
            <a:pPr marL="1257300" lvl="3" indent="0">
              <a:buNone/>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Critical errors</a:t>
            </a:r>
          </a:p>
          <a:p>
            <a:pPr marL="1257300" lvl="3" indent="0">
              <a:buNone/>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 send a report on the error </a:t>
            </a:r>
          </a:p>
          <a:p>
            <a:pPr marL="1257300" lvl="3" indent="0">
              <a:buNone/>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case  </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1</a:t>
            </a:r>
            <a:r>
              <a:rPr kumimoji="0" lang="en-CA" sz="1600" b="1"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case</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73</a:t>
            </a:r>
            <a:r>
              <a:rPr kumimoji="0" lang="en-CA" sz="1600" b="1"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case </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97</a:t>
            </a:r>
            <a:r>
              <a:rPr kumimoji="0" lang="en-CA" sz="1600" b="1"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a:t>
            </a:r>
          </a:p>
          <a:p>
            <a:pPr marL="1257300" lvl="3" indent="0">
              <a:buNone/>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case</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54</a:t>
            </a:r>
            <a:r>
              <a:rPr kumimoji="0" lang="en-CA" sz="1600" b="1"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case</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253</a:t>
            </a:r>
            <a:r>
              <a:rPr kumimoji="0" lang="en-CA" sz="1600" b="1"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case</a:t>
            </a: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255</a:t>
            </a:r>
            <a:r>
              <a:rPr kumimoji="0" lang="en-CA" sz="1600" b="1"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a:t>
            </a:r>
            <a:endPar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1257300" lvl="3" indent="0">
              <a:buNone/>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Serious errors</a:t>
            </a:r>
          </a:p>
          <a:p>
            <a:pPr marL="1257300" lvl="3" indent="0">
              <a:buNone/>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 alert the user </a:t>
            </a:r>
          </a:p>
          <a:p>
            <a:pPr marL="1257300" lvl="3" indent="0">
              <a:buNone/>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CA" sz="1600" b="0"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default</a:t>
            </a:r>
            <a:r>
              <a:rPr kumimoji="0" lang="en-CA" sz="1600" b="1" i="0" u="none" strike="noStrike" kern="1200" cap="none" spc="0" normalizeH="0" baseline="0" noProof="0" dirty="0">
                <a:ln>
                  <a:noFill/>
                </a:ln>
                <a:solidFill>
                  <a:srgbClr val="0070C0"/>
                </a:solidFill>
                <a:effectLst/>
                <a:uLnTx/>
                <a:uFillTx/>
                <a:latin typeface="Consolas" panose="020B0609020204030204" pitchFamily="49" charset="0"/>
                <a:ea typeface="+mn-ea"/>
                <a:cs typeface="Arial" pitchFamily="34" charset="0"/>
              </a:rPr>
              <a:t>:</a:t>
            </a:r>
            <a:endPar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1257300" lvl="3" indent="0">
              <a:buNone/>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All errors</a:t>
            </a:r>
          </a:p>
          <a:p>
            <a:pPr marL="1257300" lvl="3" indent="0">
              <a:buNone/>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 log the error</a:t>
            </a:r>
          </a:p>
          <a:p>
            <a:pPr marL="1257300" lvl="3" indent="0">
              <a:buNone/>
              <a:defRPr/>
            </a:pPr>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0" indent="0">
              <a:buNone/>
            </a:pPr>
            <a:endParaRPr lang="en-US" dirty="0"/>
          </a:p>
        </p:txBody>
      </p:sp>
      <p:pic>
        <p:nvPicPr>
          <p:cNvPr id="7" name="Audio 6">
            <a:hlinkClick r:id="" action="ppaction://media"/>
            <a:extLst>
              <a:ext uri="{FF2B5EF4-FFF2-40B4-BE49-F238E27FC236}">
                <a16:creationId xmlns:a16="http://schemas.microsoft.com/office/drawing/2014/main" id="{0DAB0391-573E-4E0E-A716-E2E27D4F46F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80785359"/>
      </p:ext>
    </p:extLst>
  </p:cSld>
  <p:clrMapOvr>
    <a:masterClrMapping/>
  </p:clrMapOvr>
  <mc:AlternateContent xmlns:mc="http://schemas.openxmlformats.org/markup-compatibility/2006">
    <mc:Choice xmlns:p14="http://schemas.microsoft.com/office/powerpoint/2010/main" Requires="p14">
      <p:transition spd="slow" p14:dur="2000" advTm="99918"/>
    </mc:Choice>
    <mc:Fallback>
      <p:transition spd="slow" advTm="9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a:xfrm>
            <a:off x="457200" y="1600200"/>
            <a:ext cx="8470900" cy="4525963"/>
          </a:xfrm>
        </p:spPr>
        <p:txBody>
          <a:bodyPr/>
          <a:lstStyle/>
          <a:p>
            <a:r>
              <a:rPr lang="en-CA" dirty="0"/>
              <a:t>Following this lesson, you now</a:t>
            </a:r>
          </a:p>
          <a:p>
            <a:pPr lvl="1"/>
            <a:r>
              <a:rPr lang="en-CA" dirty="0"/>
              <a:t>Understand how and when a switch statement can be used</a:t>
            </a:r>
          </a:p>
          <a:p>
            <a:pPr lvl="1"/>
            <a:r>
              <a:rPr lang="en-US" dirty="0"/>
              <a:t>Are aware of the potential benefits</a:t>
            </a:r>
            <a:endParaRPr lang="en-CA" dirty="0"/>
          </a:p>
        </p:txBody>
      </p:sp>
      <p:pic>
        <p:nvPicPr>
          <p:cNvPr id="4" name="Audio 3">
            <a:hlinkClick r:id="" action="ppaction://media"/>
            <a:extLst>
              <a:ext uri="{FF2B5EF4-FFF2-40B4-BE49-F238E27FC236}">
                <a16:creationId xmlns:a16="http://schemas.microsoft.com/office/drawing/2014/main" id="{9299007A-A4DF-42CF-A605-3E431A830F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12944"/>
    </mc:Choice>
    <mc:Fallback xmlns="">
      <p:transition spd="slow" advTm="1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https://en.wikipedia.org/wiki/Switch_statement</a:t>
            </a:r>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378"/>
    </mc:Choice>
    <mc:Fallback xmlns="">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deeper cascading conditional statements</a:t>
            </a:r>
            <a:endParaRPr lang="en-CA" dirty="0">
              <a:latin typeface="Consolas" panose="020B0609020204030204" pitchFamily="49" charset="0"/>
              <a:cs typeface="Consolas" panose="020B0609020204030204" pitchFamily="49" charset="0"/>
            </a:endParaRPr>
          </a:p>
          <a:p>
            <a:pPr lvl="1"/>
            <a:r>
              <a:rPr lang="en-US" dirty="0"/>
              <a:t>Explain how the switch statement can be used</a:t>
            </a:r>
            <a:endParaRPr lang="en-CA" dirty="0"/>
          </a:p>
          <a:p>
            <a:pPr lvl="1"/>
            <a:r>
              <a:rPr lang="en-CA" dirty="0"/>
              <a:t>Give some examples of its use</a:t>
            </a:r>
          </a:p>
        </p:txBody>
      </p:sp>
      <p:pic>
        <p:nvPicPr>
          <p:cNvPr id="4" name="Audio 3">
            <a:hlinkClick r:id="" action="ppaction://media"/>
            <a:extLst>
              <a:ext uri="{FF2B5EF4-FFF2-40B4-BE49-F238E27FC236}">
                <a16:creationId xmlns:a16="http://schemas.microsoft.com/office/drawing/2014/main" id="{7BD3A03A-CDBB-4A90-91E4-A4D2D0AD0B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14149"/>
    </mc:Choice>
    <mc:Fallback xmlns="">
      <p:transition spd="slow" advTm="1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Cascading conditional statements</a:t>
            </a:r>
          </a:p>
        </p:txBody>
      </p:sp>
      <p:sp>
        <p:nvSpPr>
          <p:cNvPr id="3" name="Content Placeholder 2"/>
          <p:cNvSpPr>
            <a:spLocks noGrp="1"/>
          </p:cNvSpPr>
          <p:nvPr>
            <p:ph idx="1"/>
          </p:nvPr>
        </p:nvSpPr>
        <p:spPr>
          <a:xfrm>
            <a:off x="457200" y="1600200"/>
            <a:ext cx="8470900" cy="4525963"/>
          </a:xfrm>
        </p:spPr>
        <p:txBody>
          <a:bodyPr/>
          <a:lstStyle/>
          <a:p>
            <a:r>
              <a:rPr lang="en-CA" dirty="0"/>
              <a:t>Consider the following cascading conditional statement:</a:t>
            </a:r>
          </a:p>
          <a:p>
            <a:pPr marL="800100" lvl="2" indent="0">
              <a:buNone/>
            </a:pPr>
            <a:r>
              <a:rPr lang="en-CA" sz="1600" dirty="0">
                <a:latin typeface="Consolas" panose="020B0609020204030204" pitchFamily="49" charset="0"/>
              </a:rPr>
              <a:t>if ( </a:t>
            </a:r>
            <a:r>
              <a:rPr lang="en-CA" sz="1600" dirty="0" err="1">
                <a:latin typeface="Consolas" panose="020B0609020204030204" pitchFamily="49" charset="0"/>
              </a:rPr>
              <a:t>error_code</a:t>
            </a:r>
            <a:r>
              <a:rPr lang="en-CA" sz="1600" dirty="0">
                <a:latin typeface="Consolas" panose="020B0609020204030204" pitchFamily="49" charset="0"/>
              </a:rPr>
              <a:t> == 0 ) {</a:t>
            </a:r>
          </a:p>
          <a:p>
            <a:pPr marL="800100" lvl="2" indent="0">
              <a:buNone/>
            </a:pPr>
            <a:r>
              <a:rPr lang="en-CA" sz="1600" dirty="0">
                <a:latin typeface="Consolas" panose="020B0609020204030204" pitchFamily="49" charset="0"/>
              </a:rPr>
              <a:t>    // Deal with Error Code 0</a:t>
            </a:r>
          </a:p>
          <a:p>
            <a:pPr marL="800100" lvl="2" indent="0">
              <a:buNone/>
            </a:pPr>
            <a:r>
              <a:rPr lang="en-CA" sz="1600" dirty="0">
                <a:latin typeface="Consolas" panose="020B0609020204030204" pitchFamily="49" charset="0"/>
              </a:rPr>
              <a:t>} else if ( </a:t>
            </a:r>
            <a:r>
              <a:rPr lang="en-CA" sz="1600" dirty="0" err="1">
                <a:latin typeface="Consolas" panose="020B0609020204030204" pitchFamily="49" charset="0"/>
              </a:rPr>
              <a:t>error_code</a:t>
            </a:r>
            <a:r>
              <a:rPr lang="en-CA" sz="1600" dirty="0">
                <a:latin typeface="Consolas" panose="020B0609020204030204" pitchFamily="49" charset="0"/>
              </a:rPr>
              <a:t> == 1 ) {</a:t>
            </a:r>
          </a:p>
          <a:p>
            <a:pPr marL="800100" lvl="2" indent="0">
              <a:buNone/>
            </a:pPr>
            <a:r>
              <a:rPr lang="en-CA" sz="1600" dirty="0">
                <a:latin typeface="Consolas" panose="020B0609020204030204" pitchFamily="49" charset="0"/>
              </a:rPr>
              <a:t>    // Deal with Error Code 1</a:t>
            </a:r>
          </a:p>
          <a:p>
            <a:pPr marL="800100" lvl="2" indent="0">
              <a:buNone/>
            </a:pPr>
            <a:r>
              <a:rPr lang="en-CA" sz="1600" dirty="0">
                <a:latin typeface="Consolas" panose="020B0609020204030204" pitchFamily="49" charset="0"/>
              </a:rPr>
              <a:t>} else if ( </a:t>
            </a:r>
            <a:r>
              <a:rPr lang="en-CA" sz="1600" dirty="0" err="1">
                <a:latin typeface="Consolas" panose="020B0609020204030204" pitchFamily="49" charset="0"/>
              </a:rPr>
              <a:t>error_code</a:t>
            </a:r>
            <a:r>
              <a:rPr lang="en-CA" sz="1600" dirty="0">
                <a:latin typeface="Consolas" panose="020B0609020204030204" pitchFamily="49" charset="0"/>
              </a:rPr>
              <a:t> == 12 ) {</a:t>
            </a:r>
          </a:p>
          <a:p>
            <a:pPr marL="800100" lvl="2" indent="0">
              <a:buNone/>
            </a:pPr>
            <a:r>
              <a:rPr lang="en-CA" sz="1600" dirty="0">
                <a:latin typeface="Consolas" panose="020B0609020204030204" pitchFamily="49" charset="0"/>
              </a:rPr>
              <a:t>    // Deal with Error Code 12</a:t>
            </a:r>
          </a:p>
          <a:p>
            <a:pPr marL="800100" lvl="2" indent="0">
              <a:buNone/>
            </a:pPr>
            <a:r>
              <a:rPr lang="en-CA" sz="1600" dirty="0">
                <a:latin typeface="Consolas" panose="020B0609020204030204" pitchFamily="49" charset="0"/>
              </a:rPr>
              <a:t>} else if ( </a:t>
            </a:r>
            <a:r>
              <a:rPr lang="en-CA" sz="1600" dirty="0" err="1">
                <a:latin typeface="Consolas" panose="020B0609020204030204" pitchFamily="49" charset="0"/>
              </a:rPr>
              <a:t>error_code</a:t>
            </a:r>
            <a:r>
              <a:rPr lang="en-CA" sz="1600" dirty="0">
                <a:latin typeface="Consolas" panose="020B0609020204030204" pitchFamily="49" charset="0"/>
              </a:rPr>
              <a:t> == 13 ) {</a:t>
            </a:r>
          </a:p>
          <a:p>
            <a:pPr marL="800100" lvl="2" indent="0">
              <a:buNone/>
            </a:pPr>
            <a:r>
              <a:rPr lang="en-CA" sz="1600" dirty="0">
                <a:latin typeface="Consolas" panose="020B0609020204030204" pitchFamily="49" charset="0"/>
              </a:rPr>
              <a:t>    // Deal with Error Code 13</a:t>
            </a:r>
          </a:p>
          <a:p>
            <a:pPr marL="800100" lvl="2" indent="0">
              <a:buNone/>
            </a:pPr>
            <a:r>
              <a:rPr lang="en-CA" sz="1600" dirty="0">
                <a:latin typeface="Consolas" panose="020B0609020204030204" pitchFamily="49" charset="0"/>
              </a:rPr>
              <a:t>} else if ( </a:t>
            </a:r>
            <a:r>
              <a:rPr lang="en-CA" sz="1600" dirty="0" err="1">
                <a:latin typeface="Consolas" panose="020B0609020204030204" pitchFamily="49" charset="0"/>
              </a:rPr>
              <a:t>error_code</a:t>
            </a:r>
            <a:r>
              <a:rPr lang="en-CA" sz="1600" dirty="0">
                <a:latin typeface="Consolas" panose="020B0609020204030204" pitchFamily="49" charset="0"/>
              </a:rPr>
              <a:t> == 42 ) {</a:t>
            </a:r>
          </a:p>
          <a:p>
            <a:pPr marL="800100" lvl="2" indent="0">
              <a:buNone/>
            </a:pPr>
            <a:r>
              <a:rPr lang="en-CA" sz="1600" dirty="0">
                <a:latin typeface="Consolas" panose="020B0609020204030204" pitchFamily="49" charset="0"/>
              </a:rPr>
              <a:t>    // Deal with Error Code 42</a:t>
            </a:r>
          </a:p>
          <a:p>
            <a:pPr marL="800100" lvl="2" indent="0">
              <a:buNone/>
            </a:pPr>
            <a:r>
              <a:rPr lang="en-CA" sz="1600" dirty="0">
                <a:latin typeface="Consolas" panose="020B0609020204030204" pitchFamily="49" charset="0"/>
              </a:rPr>
              <a:t>} else {</a:t>
            </a:r>
          </a:p>
          <a:p>
            <a:pPr marL="800100" lvl="2" indent="0">
              <a:buNone/>
            </a:pPr>
            <a:r>
              <a:rPr lang="en-CA" sz="1600" dirty="0">
                <a:latin typeface="Consolas" panose="020B0609020204030204" pitchFamily="49" charset="0"/>
              </a:rPr>
              <a:t>    // Deal with all other error codes</a:t>
            </a:r>
          </a:p>
          <a:p>
            <a:pPr marL="800100" lvl="2" indent="0">
              <a:buNone/>
            </a:pPr>
            <a:r>
              <a:rPr lang="en-CA" sz="1600" dirty="0">
                <a:latin typeface="Consolas" panose="020B0609020204030204" pitchFamily="49" charset="0"/>
              </a:rPr>
              <a:t>}</a:t>
            </a:r>
          </a:p>
          <a:p>
            <a:pPr marL="800100" lvl="2" indent="0">
              <a:buNone/>
            </a:pPr>
            <a:endParaRPr lang="en-CA" dirty="0"/>
          </a:p>
          <a:p>
            <a:pPr marL="800100" lvl="2" indent="0">
              <a:buNone/>
            </a:pPr>
            <a:endParaRPr lang="en-CA" dirty="0"/>
          </a:p>
          <a:p>
            <a:pPr marL="800100" lvl="2" indent="0">
              <a:buNone/>
            </a:pPr>
            <a:endParaRPr lang="en-CA" dirty="0"/>
          </a:p>
          <a:p>
            <a:pPr marL="800100" lvl="2" indent="0">
              <a:buNone/>
            </a:pPr>
            <a:endParaRPr lang="en-CA" dirty="0"/>
          </a:p>
          <a:p>
            <a:pPr lvl="1"/>
            <a:endParaRPr lang="en-CA" dirty="0"/>
          </a:p>
        </p:txBody>
      </p:sp>
      <p:pic>
        <p:nvPicPr>
          <p:cNvPr id="5" name="Audio 4">
            <a:hlinkClick r:id="" action="ppaction://media"/>
            <a:extLst>
              <a:ext uri="{FF2B5EF4-FFF2-40B4-BE49-F238E27FC236}">
                <a16:creationId xmlns:a16="http://schemas.microsoft.com/office/drawing/2014/main" id="{CA5D4459-ED72-40AC-967C-69EC02B5149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04752265"/>
      </p:ext>
    </p:extLst>
  </p:cSld>
  <p:clrMapOvr>
    <a:masterClrMapping/>
  </p:clrMapOvr>
  <mc:AlternateContent xmlns:mc="http://schemas.openxmlformats.org/markup-compatibility/2006" xmlns:p14="http://schemas.microsoft.com/office/powerpoint/2010/main">
    <mc:Choice Requires="p14">
      <p:transition spd="slow" p14:dur="2000" advTm="22856"/>
    </mc:Choice>
    <mc:Fallback xmlns="">
      <p:transition spd="slow" advTm="22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Vowels versus consonants</a:t>
            </a:r>
          </a:p>
        </p:txBody>
      </p:sp>
      <p:sp>
        <p:nvSpPr>
          <p:cNvPr id="3" name="Content Placeholder 2"/>
          <p:cNvSpPr>
            <a:spLocks noGrp="1"/>
          </p:cNvSpPr>
          <p:nvPr>
            <p:ph idx="1"/>
          </p:nvPr>
        </p:nvSpPr>
        <p:spPr>
          <a:xfrm>
            <a:off x="457200" y="1600200"/>
            <a:ext cx="8470900" cy="4525963"/>
          </a:xfrm>
        </p:spPr>
        <p:txBody>
          <a:bodyPr/>
          <a:lstStyle/>
          <a:p>
            <a:r>
              <a:rPr lang="en-CA" dirty="0"/>
              <a:t>Another for dealing with letters</a:t>
            </a:r>
          </a:p>
          <a:p>
            <a:pPr marL="800100" lvl="2" indent="0">
              <a:buNone/>
            </a:pPr>
            <a:r>
              <a:rPr lang="en-CA" sz="1600" dirty="0">
                <a:latin typeface="Consolas" panose="020B0609020204030204" pitchFamily="49" charset="0"/>
              </a:rPr>
              <a:t>if ( (</a:t>
            </a:r>
            <a:r>
              <a:rPr lang="en-CA" sz="1600" dirty="0" err="1">
                <a:latin typeface="Consolas" panose="020B0609020204030204" pitchFamily="49" charset="0"/>
              </a:rPr>
              <a:t>ch</a:t>
            </a:r>
            <a:r>
              <a:rPr lang="en-CA" sz="1600" dirty="0">
                <a:latin typeface="Consolas" panose="020B0609020204030204" pitchFamily="49" charset="0"/>
              </a:rPr>
              <a:t> == 'a') || (</a:t>
            </a:r>
            <a:r>
              <a:rPr lang="en-CA" sz="1600" dirty="0" err="1">
                <a:latin typeface="Consolas" panose="020B0609020204030204" pitchFamily="49" charset="0"/>
              </a:rPr>
              <a:t>ch</a:t>
            </a:r>
            <a:r>
              <a:rPr lang="en-CA" sz="1600" dirty="0">
                <a:latin typeface="Consolas" panose="020B0609020204030204" pitchFamily="49" charset="0"/>
              </a:rPr>
              <a:t> == 'e') || (</a:t>
            </a:r>
            <a:r>
              <a:rPr lang="en-CA" sz="1600" dirty="0" err="1">
                <a:latin typeface="Consolas" panose="020B0609020204030204" pitchFamily="49" charset="0"/>
              </a:rPr>
              <a:t>ch</a:t>
            </a:r>
            <a:r>
              <a:rPr lang="en-CA" sz="1600" dirty="0">
                <a:latin typeface="Consolas" panose="020B0609020204030204" pitchFamily="49" charset="0"/>
              </a:rPr>
              <a:t> == '</a:t>
            </a:r>
            <a:r>
              <a:rPr lang="en-CA" sz="1600" dirty="0" err="1">
                <a:latin typeface="Consolas" panose="020B0609020204030204" pitchFamily="49" charset="0"/>
              </a:rPr>
              <a:t>i</a:t>
            </a:r>
            <a:r>
              <a:rPr lang="en-CA" sz="1600" dirty="0">
                <a:latin typeface="Consolas" panose="020B0609020204030204" pitchFamily="49" charset="0"/>
              </a:rPr>
              <a:t>')</a:t>
            </a:r>
            <a:br>
              <a:rPr lang="en-CA" sz="1600" dirty="0">
                <a:latin typeface="Consolas" panose="020B0609020204030204" pitchFamily="49" charset="0"/>
              </a:rPr>
            </a:br>
            <a:r>
              <a:rPr lang="en-CA" sz="1600" dirty="0">
                <a:latin typeface="Consolas" panose="020B0609020204030204" pitchFamily="49" charset="0"/>
              </a:rPr>
              <a:t>                 || (</a:t>
            </a:r>
            <a:r>
              <a:rPr lang="en-CA" sz="1600" dirty="0" err="1">
                <a:latin typeface="Consolas" panose="020B0609020204030204" pitchFamily="49" charset="0"/>
              </a:rPr>
              <a:t>ch</a:t>
            </a:r>
            <a:r>
              <a:rPr lang="en-CA" sz="1600" dirty="0">
                <a:latin typeface="Consolas" panose="020B0609020204030204" pitchFamily="49" charset="0"/>
              </a:rPr>
              <a:t> == 'o') || (</a:t>
            </a:r>
            <a:r>
              <a:rPr lang="en-CA" sz="1600" dirty="0" err="1">
                <a:latin typeface="Consolas" panose="020B0609020204030204" pitchFamily="49" charset="0"/>
              </a:rPr>
              <a:t>ch</a:t>
            </a:r>
            <a:r>
              <a:rPr lang="en-CA" sz="1600" dirty="0">
                <a:latin typeface="Consolas" panose="020B0609020204030204" pitchFamily="49" charset="0"/>
              </a:rPr>
              <a:t> == 'u') ) {</a:t>
            </a:r>
          </a:p>
          <a:p>
            <a:pPr marL="800100" lvl="2" indent="0">
              <a:buNone/>
            </a:pPr>
            <a:r>
              <a:rPr lang="en-CA" sz="1600" dirty="0">
                <a:latin typeface="Consolas" panose="020B0609020204030204" pitchFamily="49" charset="0"/>
              </a:rPr>
              <a:t>    // React to a vowel</a:t>
            </a:r>
          </a:p>
          <a:p>
            <a:pPr marL="800100" lvl="2" indent="0">
              <a:buNone/>
            </a:pPr>
            <a:r>
              <a:rPr lang="en-CA" sz="1600" dirty="0">
                <a:latin typeface="Consolas" panose="020B0609020204030204" pitchFamily="49" charset="0"/>
              </a:rPr>
              <a:t>} else if ( </a:t>
            </a:r>
            <a:r>
              <a:rPr lang="en-CA" sz="1600" dirty="0" err="1">
                <a:latin typeface="Consolas" panose="020B0609020204030204" pitchFamily="49" charset="0"/>
              </a:rPr>
              <a:t>ch</a:t>
            </a:r>
            <a:r>
              <a:rPr lang="en-CA" sz="1600" dirty="0">
                <a:latin typeface="Consolas" panose="020B0609020204030204" pitchFamily="49" charset="0"/>
              </a:rPr>
              <a:t> == 'y' ) {</a:t>
            </a:r>
          </a:p>
          <a:p>
            <a:pPr marL="800100" lvl="2" indent="0">
              <a:buNone/>
            </a:pPr>
            <a:r>
              <a:rPr lang="en-CA" sz="1600" dirty="0">
                <a:latin typeface="Consolas" panose="020B0609020204030204" pitchFamily="49" charset="0"/>
              </a:rPr>
              <a:t>    // React to the special case of the letter 'y'</a:t>
            </a:r>
          </a:p>
          <a:p>
            <a:pPr marL="800100" lvl="2" indent="0">
              <a:buNone/>
            </a:pPr>
            <a:r>
              <a:rPr lang="en-CA" sz="1600" dirty="0">
                <a:latin typeface="Consolas" panose="020B0609020204030204" pitchFamily="49" charset="0"/>
              </a:rPr>
              <a:t>} else {</a:t>
            </a:r>
          </a:p>
          <a:p>
            <a:pPr marL="800100" lvl="2" indent="0">
              <a:buNone/>
            </a:pPr>
            <a:r>
              <a:rPr lang="en-CA" sz="1600" dirty="0">
                <a:latin typeface="Consolas" panose="020B0609020204030204" pitchFamily="49" charset="0"/>
              </a:rPr>
              <a:t>    // Deal with all consonants</a:t>
            </a:r>
          </a:p>
          <a:p>
            <a:pPr marL="800100" lvl="2" indent="0">
              <a:buNone/>
            </a:pPr>
            <a:r>
              <a:rPr lang="en-CA" sz="1600" dirty="0">
                <a:latin typeface="Consolas" panose="020B0609020204030204" pitchFamily="49" charset="0"/>
              </a:rPr>
              <a:t>}</a:t>
            </a:r>
          </a:p>
          <a:p>
            <a:pPr marL="800100" lvl="2" indent="0">
              <a:buNone/>
            </a:pPr>
            <a:endParaRPr lang="en-CA" dirty="0"/>
          </a:p>
          <a:p>
            <a:pPr marL="800100" lvl="2" indent="0">
              <a:buNone/>
            </a:pPr>
            <a:endParaRPr lang="en-CA" dirty="0"/>
          </a:p>
          <a:p>
            <a:pPr marL="800100" lvl="2" indent="0">
              <a:buNone/>
            </a:pPr>
            <a:endParaRPr lang="en-CA" dirty="0"/>
          </a:p>
          <a:p>
            <a:pPr marL="800100" lvl="2" indent="0">
              <a:buNone/>
            </a:pPr>
            <a:endParaRPr lang="en-CA" dirty="0"/>
          </a:p>
          <a:p>
            <a:pPr lvl="1"/>
            <a:endParaRPr lang="en-CA" dirty="0"/>
          </a:p>
        </p:txBody>
      </p:sp>
      <p:pic>
        <p:nvPicPr>
          <p:cNvPr id="5" name="Audio 4">
            <a:hlinkClick r:id="" action="ppaction://media"/>
            <a:extLst>
              <a:ext uri="{FF2B5EF4-FFF2-40B4-BE49-F238E27FC236}">
                <a16:creationId xmlns:a16="http://schemas.microsoft.com/office/drawing/2014/main" id="{51F77385-F506-4125-A021-CE84D5DC10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34627768"/>
      </p:ext>
    </p:extLst>
  </p:cSld>
  <p:clrMapOvr>
    <a:masterClrMapping/>
  </p:clrMapOvr>
  <mc:AlternateContent xmlns:mc="http://schemas.openxmlformats.org/markup-compatibility/2006" xmlns:p14="http://schemas.microsoft.com/office/powerpoint/2010/main">
    <mc:Choice Requires="p14">
      <p:transition spd="slow" p14:dur="2000" advTm="14149"/>
    </mc:Choice>
    <mc:Fallback xmlns="">
      <p:transition spd="slow" advTm="1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Hexadecimal to decimal</a:t>
            </a:r>
          </a:p>
        </p:txBody>
      </p:sp>
      <p:sp>
        <p:nvSpPr>
          <p:cNvPr id="3" name="Content Placeholder 2"/>
          <p:cNvSpPr>
            <a:spLocks noGrp="1"/>
          </p:cNvSpPr>
          <p:nvPr>
            <p:ph idx="1"/>
          </p:nvPr>
        </p:nvSpPr>
        <p:spPr>
          <a:xfrm>
            <a:off x="457200" y="1600200"/>
            <a:ext cx="8470900" cy="4525963"/>
          </a:xfrm>
        </p:spPr>
        <p:txBody>
          <a:bodyPr/>
          <a:lstStyle/>
          <a:p>
            <a:r>
              <a:rPr lang="en-CA" dirty="0"/>
              <a:t>Here we convert a hexadecimal character to a decimal equivalent</a:t>
            </a:r>
          </a:p>
          <a:p>
            <a:pPr marL="800100" lvl="2" indent="0">
              <a:buNone/>
            </a:pPr>
            <a:r>
              <a:rPr lang="en-CA" sz="1600" dirty="0">
                <a:latin typeface="Consolas" panose="020B0609020204030204" pitchFamily="49" charset="0"/>
              </a:rPr>
              <a:t>if ( (hex &gt;= '0') &amp;&amp; (hex &lt;= '9') ) {</a:t>
            </a:r>
          </a:p>
          <a:p>
            <a:pPr marL="800100" lvl="2" indent="0">
              <a:buNone/>
            </a:pPr>
            <a:r>
              <a:rPr lang="en-CA" sz="1600" dirty="0">
                <a:latin typeface="Consolas" panose="020B0609020204030204" pitchFamily="49" charset="0"/>
              </a:rPr>
              <a:t>    return hex - '0';</a:t>
            </a:r>
          </a:p>
          <a:p>
            <a:pPr marL="800100" lvl="2" indent="0">
              <a:buNone/>
            </a:pPr>
            <a:r>
              <a:rPr lang="en-CA" sz="1600" dirty="0">
                <a:latin typeface="Consolas" panose="020B0609020204030204" pitchFamily="49" charset="0"/>
              </a:rPr>
              <a:t>} else if ( (hex &gt;= 'a') &amp;&amp; (hex &lt;= 'f') ) {</a:t>
            </a:r>
          </a:p>
          <a:p>
            <a:pPr marL="800100" lvl="2" indent="0">
              <a:buNone/>
            </a:pPr>
            <a:r>
              <a:rPr lang="en-CA" sz="1600" dirty="0">
                <a:latin typeface="Consolas" panose="020B0609020204030204" pitchFamily="49" charset="0"/>
              </a:rPr>
              <a:t>    return hex - 'a' + 10;</a:t>
            </a:r>
          </a:p>
          <a:p>
            <a:pPr marL="800100" lvl="2" indent="0">
              <a:buNone/>
            </a:pPr>
            <a:r>
              <a:rPr lang="en-CA" sz="1600" dirty="0">
                <a:latin typeface="Consolas" panose="020B0609020204030204" pitchFamily="49" charset="0"/>
              </a:rPr>
              <a:t>} else if ( (hex &gt;= 'A') &amp;&amp; (hex &lt;= 'F') ) {</a:t>
            </a:r>
          </a:p>
          <a:p>
            <a:pPr marL="800100" lvl="2" indent="0">
              <a:buNone/>
            </a:pPr>
            <a:r>
              <a:rPr lang="en-CA" sz="1600" dirty="0">
                <a:latin typeface="Consolas" panose="020B0609020204030204" pitchFamily="49" charset="0"/>
              </a:rPr>
              <a:t>    return hex - 'A' + 10;</a:t>
            </a:r>
          </a:p>
          <a:p>
            <a:pPr marL="800100" lvl="2" indent="0">
              <a:buNone/>
            </a:pPr>
            <a:r>
              <a:rPr lang="en-CA" sz="1600" dirty="0">
                <a:latin typeface="Consolas" panose="020B0609020204030204" pitchFamily="49" charset="0"/>
              </a:rPr>
              <a:t>} else {</a:t>
            </a:r>
          </a:p>
          <a:p>
            <a:pPr marL="800100" lvl="2" indent="0">
              <a:buNone/>
            </a:pPr>
            <a:r>
              <a:rPr lang="en-CA" sz="1600" dirty="0">
                <a:latin typeface="Consolas" panose="020B0609020204030204" pitchFamily="49" charset="0"/>
              </a:rPr>
              <a:t>    // Deal with an invalid hexadecimal digit</a:t>
            </a:r>
          </a:p>
          <a:p>
            <a:pPr marL="800100" lvl="2" indent="0">
              <a:buNone/>
            </a:pPr>
            <a:r>
              <a:rPr lang="en-CA" sz="1600" dirty="0">
                <a:latin typeface="Consolas" panose="020B0609020204030204" pitchFamily="49" charset="0"/>
              </a:rPr>
              <a:t>}</a:t>
            </a:r>
          </a:p>
          <a:p>
            <a:pPr marL="800100" lvl="2" indent="0">
              <a:buNone/>
            </a:pPr>
            <a:endParaRPr lang="en-CA" dirty="0"/>
          </a:p>
          <a:p>
            <a:pPr marL="800100" lvl="2" indent="0">
              <a:buNone/>
            </a:pPr>
            <a:endParaRPr lang="en-CA" dirty="0"/>
          </a:p>
          <a:p>
            <a:pPr marL="800100" lvl="2" indent="0">
              <a:buNone/>
            </a:pPr>
            <a:endParaRPr lang="en-CA" dirty="0"/>
          </a:p>
          <a:p>
            <a:pPr marL="800100" lvl="2" indent="0">
              <a:buNone/>
            </a:pPr>
            <a:endParaRPr lang="en-CA" dirty="0"/>
          </a:p>
          <a:p>
            <a:pPr lvl="1"/>
            <a:endParaRPr lang="en-CA" dirty="0"/>
          </a:p>
        </p:txBody>
      </p:sp>
      <p:pic>
        <p:nvPicPr>
          <p:cNvPr id="6" name="Audio 5">
            <a:hlinkClick r:id="" action="ppaction://media"/>
            <a:extLst>
              <a:ext uri="{FF2B5EF4-FFF2-40B4-BE49-F238E27FC236}">
                <a16:creationId xmlns:a16="http://schemas.microsoft.com/office/drawing/2014/main" id="{D05EACFF-19BB-4717-AE2A-1B14596D23D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25463477"/>
      </p:ext>
    </p:extLst>
  </p:cSld>
  <p:clrMapOvr>
    <a:masterClrMapping/>
  </p:clrMapOvr>
  <mc:AlternateContent xmlns:mc="http://schemas.openxmlformats.org/markup-compatibility/2006" xmlns:p14="http://schemas.microsoft.com/office/powerpoint/2010/main">
    <mc:Choice Requires="p14">
      <p:transition spd="slow" p14:dur="2000" advTm="19048"/>
    </mc:Choice>
    <mc:Fallback xmlns="">
      <p:transition spd="slow" advTm="1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Parsing an arithmetic expression</a:t>
            </a:r>
          </a:p>
        </p:txBody>
      </p:sp>
      <p:sp>
        <p:nvSpPr>
          <p:cNvPr id="3" name="Content Placeholder 2"/>
          <p:cNvSpPr>
            <a:spLocks noGrp="1"/>
          </p:cNvSpPr>
          <p:nvPr>
            <p:ph idx="1"/>
          </p:nvPr>
        </p:nvSpPr>
        <p:spPr>
          <a:xfrm>
            <a:off x="457200" y="1600200"/>
            <a:ext cx="8470900" cy="4525963"/>
          </a:xfrm>
        </p:spPr>
        <p:txBody>
          <a:bodyPr/>
          <a:lstStyle/>
          <a:p>
            <a:r>
              <a:rPr lang="en-CA" dirty="0"/>
              <a:t>This could be used parsing an arithmetic expression</a:t>
            </a:r>
          </a:p>
          <a:p>
            <a:pPr marL="800100" lvl="2" indent="0">
              <a:buNone/>
            </a:pPr>
            <a:r>
              <a:rPr lang="en-CA" sz="1600" dirty="0">
                <a:latin typeface="Consolas" panose="020B0609020204030204" pitchFamily="49" charset="0"/>
              </a:rPr>
              <a:t>if ( (</a:t>
            </a:r>
            <a:r>
              <a:rPr lang="en-CA" sz="1600" dirty="0" err="1">
                <a:latin typeface="Consolas" panose="020B0609020204030204" pitchFamily="49" charset="0"/>
              </a:rPr>
              <a:t>ch</a:t>
            </a:r>
            <a:r>
              <a:rPr lang="en-CA" sz="1600" dirty="0">
                <a:latin typeface="Consolas" panose="020B0609020204030204" pitchFamily="49" charset="0"/>
              </a:rPr>
              <a:t> &gt;= '0') &amp;&amp; (hex &lt;= '9') ) {</a:t>
            </a:r>
          </a:p>
          <a:p>
            <a:pPr marL="800100" lvl="2" indent="0">
              <a:buNone/>
            </a:pPr>
            <a:r>
              <a:rPr lang="en-CA" sz="1600" dirty="0">
                <a:latin typeface="Consolas" panose="020B0609020204030204" pitchFamily="49" charset="0"/>
              </a:rPr>
              <a:t>    // Deal with a number</a:t>
            </a:r>
          </a:p>
          <a:p>
            <a:pPr marL="800100" lvl="2" indent="0">
              <a:buNone/>
            </a:pPr>
            <a:r>
              <a:rPr lang="en-CA" sz="1600" dirty="0">
                <a:latin typeface="Consolas" panose="020B0609020204030204" pitchFamily="49" charset="0"/>
              </a:rPr>
              <a:t>} else if ( hex == '(' ) {</a:t>
            </a:r>
          </a:p>
          <a:p>
            <a:pPr marL="800100" lvl="2" indent="0">
              <a:buNone/>
            </a:pPr>
            <a:r>
              <a:rPr lang="en-CA" sz="1600" dirty="0">
                <a:latin typeface="Consolas" panose="020B0609020204030204" pitchFamily="49" charset="0"/>
              </a:rPr>
              <a:t>    // Deal with an opening parenthesis</a:t>
            </a:r>
          </a:p>
          <a:p>
            <a:pPr marL="800100" lvl="2" indent="0">
              <a:buNone/>
            </a:pPr>
            <a:r>
              <a:rPr lang="en-CA" sz="1600" dirty="0">
                <a:latin typeface="Consolas" panose="020B0609020204030204" pitchFamily="49" charset="0"/>
              </a:rPr>
              <a:t>} else if ( hex == ')' ) {</a:t>
            </a:r>
          </a:p>
          <a:p>
            <a:pPr marL="800100" lvl="2" indent="0">
              <a:buNone/>
            </a:pPr>
            <a:r>
              <a:rPr lang="en-CA" sz="1600" dirty="0">
                <a:latin typeface="Consolas" panose="020B0609020204030204" pitchFamily="49" charset="0"/>
              </a:rPr>
              <a:t>    // Deal with a closing parenthesis</a:t>
            </a:r>
          </a:p>
          <a:p>
            <a:pPr marL="800100" lvl="2" indent="0">
              <a:buNone/>
            </a:pPr>
            <a:r>
              <a:rPr lang="en-CA" sz="1600" dirty="0">
                <a:latin typeface="Consolas" panose="020B0609020204030204" pitchFamily="49" charset="0"/>
              </a:rPr>
              <a:t>} else if ( (char == '+') || (hex == '-') ) {</a:t>
            </a:r>
          </a:p>
          <a:p>
            <a:pPr marL="800100" lvl="2" indent="0">
              <a:buNone/>
            </a:pPr>
            <a:r>
              <a:rPr lang="en-CA" sz="1600" dirty="0">
                <a:latin typeface="Consolas" panose="020B0609020204030204" pitchFamily="49" charset="0"/>
              </a:rPr>
              <a:t>    // Deal with possibly unary or binary + or -</a:t>
            </a:r>
          </a:p>
          <a:p>
            <a:pPr marL="800100" lvl="2" indent="0">
              <a:buNone/>
            </a:pPr>
            <a:r>
              <a:rPr lang="en-CA" sz="1600" dirty="0">
                <a:latin typeface="Consolas" panose="020B0609020204030204" pitchFamily="49" charset="0"/>
              </a:rPr>
              <a:t>} else if ( (char == '*') || (hex == '/') || (hex == '%') ) {</a:t>
            </a:r>
          </a:p>
          <a:p>
            <a:pPr marL="800100" lvl="2" indent="0">
              <a:buNone/>
            </a:pPr>
            <a:r>
              <a:rPr lang="en-CA" sz="1600" dirty="0">
                <a:latin typeface="Consolas" panose="020B0609020204030204" pitchFamily="49" charset="0"/>
              </a:rPr>
              <a:t>    // Deal with binary *, / or %</a:t>
            </a:r>
          </a:p>
          <a:p>
            <a:pPr marL="800100" lvl="2" indent="0">
              <a:buNone/>
            </a:pPr>
            <a:r>
              <a:rPr lang="en-CA" sz="1600" dirty="0">
                <a:latin typeface="Consolas" panose="020B0609020204030204" pitchFamily="49" charset="0"/>
              </a:rPr>
              <a:t>} else {</a:t>
            </a:r>
          </a:p>
          <a:p>
            <a:pPr marL="800100" lvl="2" indent="0">
              <a:buNone/>
            </a:pPr>
            <a:r>
              <a:rPr lang="en-CA" sz="1600" dirty="0">
                <a:latin typeface="Consolas" panose="020B0609020204030204" pitchFamily="49" charset="0"/>
              </a:rPr>
              <a:t>    // Deal with anything else including identifiers</a:t>
            </a:r>
          </a:p>
          <a:p>
            <a:pPr marL="800100" lvl="2" indent="0">
              <a:buNone/>
            </a:pPr>
            <a:r>
              <a:rPr lang="en-CA" sz="1600" dirty="0">
                <a:latin typeface="Consolas" panose="020B0609020204030204" pitchFamily="49" charset="0"/>
              </a:rPr>
              <a:t>    //  - And for the keeners, yes, we assumed</a:t>
            </a:r>
          </a:p>
          <a:p>
            <a:pPr marL="800100" lvl="2" indent="0">
              <a:buNone/>
            </a:pPr>
            <a:r>
              <a:rPr lang="en-CA" sz="1600" dirty="0">
                <a:latin typeface="Consolas" panose="020B0609020204030204" pitchFamily="49" charset="0"/>
              </a:rPr>
              <a:t>    //      that * was multiplication and not a pointer dereference</a:t>
            </a:r>
          </a:p>
          <a:p>
            <a:pPr marL="800100" lvl="2" indent="0">
              <a:buNone/>
            </a:pPr>
            <a:r>
              <a:rPr lang="en-CA" sz="1600" dirty="0">
                <a:latin typeface="Consolas" panose="020B0609020204030204" pitchFamily="49" charset="0"/>
              </a:rPr>
              <a:t>}</a:t>
            </a:r>
          </a:p>
          <a:p>
            <a:pPr marL="800100" lvl="2" indent="0">
              <a:buNone/>
            </a:pPr>
            <a:endParaRPr lang="en-CA" dirty="0"/>
          </a:p>
          <a:p>
            <a:pPr marL="800100" lvl="2" indent="0">
              <a:buNone/>
            </a:pPr>
            <a:endParaRPr lang="en-CA" dirty="0"/>
          </a:p>
          <a:p>
            <a:pPr marL="800100" lvl="2" indent="0">
              <a:buNone/>
            </a:pPr>
            <a:endParaRPr lang="en-CA" dirty="0"/>
          </a:p>
          <a:p>
            <a:pPr marL="800100" lvl="2" indent="0">
              <a:buNone/>
            </a:pPr>
            <a:endParaRPr lang="en-CA" dirty="0"/>
          </a:p>
          <a:p>
            <a:pPr lvl="1"/>
            <a:endParaRPr lang="en-CA" dirty="0"/>
          </a:p>
        </p:txBody>
      </p:sp>
      <p:pic>
        <p:nvPicPr>
          <p:cNvPr id="5" name="Audio 4">
            <a:hlinkClick r:id="" action="ppaction://media"/>
            <a:extLst>
              <a:ext uri="{FF2B5EF4-FFF2-40B4-BE49-F238E27FC236}">
                <a16:creationId xmlns:a16="http://schemas.microsoft.com/office/drawing/2014/main" id="{5A205482-8771-4B93-8AE7-C12A6CC6F23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64199760"/>
      </p:ext>
    </p:extLst>
  </p:cSld>
  <p:clrMapOvr>
    <a:masterClrMapping/>
  </p:clrMapOvr>
  <mc:AlternateContent xmlns:mc="http://schemas.openxmlformats.org/markup-compatibility/2006" xmlns:p14="http://schemas.microsoft.com/office/powerpoint/2010/main">
    <mc:Choice Requires="p14">
      <p:transition spd="slow" p14:dur="2000" advTm="34883"/>
    </mc:Choice>
    <mc:Fallback xmlns="">
      <p:transition spd="slow" advTm="34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30762-F8B4-42E9-84CA-47BB29488E34}"/>
              </a:ext>
            </a:extLst>
          </p:cNvPr>
          <p:cNvSpPr>
            <a:spLocks noGrp="1"/>
          </p:cNvSpPr>
          <p:nvPr>
            <p:ph type="title"/>
          </p:nvPr>
        </p:nvSpPr>
        <p:spPr/>
        <p:txBody>
          <a:bodyPr/>
          <a:lstStyle/>
          <a:p>
            <a:r>
              <a:rPr lang="en-US" dirty="0"/>
              <a:t>The switch statement</a:t>
            </a:r>
          </a:p>
        </p:txBody>
      </p:sp>
      <p:sp>
        <p:nvSpPr>
          <p:cNvPr id="3" name="Content Placeholder 2">
            <a:extLst>
              <a:ext uri="{FF2B5EF4-FFF2-40B4-BE49-F238E27FC236}">
                <a16:creationId xmlns:a16="http://schemas.microsoft.com/office/drawing/2014/main" id="{B47F7A34-5605-44D7-AE07-D05C2AFECA5E}"/>
              </a:ext>
            </a:extLst>
          </p:cNvPr>
          <p:cNvSpPr>
            <a:spLocks noGrp="1"/>
          </p:cNvSpPr>
          <p:nvPr>
            <p:ph idx="1"/>
          </p:nvPr>
        </p:nvSpPr>
        <p:spPr/>
        <p:txBody>
          <a:bodyPr/>
          <a:lstStyle/>
          <a:p>
            <a:r>
              <a:rPr lang="en-US" dirty="0"/>
              <a:t>In all of these cases, a single variable was being compared with either individual constants or a small range of constants</a:t>
            </a:r>
          </a:p>
          <a:p>
            <a:r>
              <a:rPr lang="en-US" dirty="0"/>
              <a:t>Such sequential testing requires significant amounts of time,</a:t>
            </a:r>
            <a:br>
              <a:rPr lang="en-US" dirty="0"/>
            </a:br>
            <a:r>
              <a:rPr lang="en-US" dirty="0"/>
              <a:t>	especially for the last test to be performed</a:t>
            </a:r>
          </a:p>
          <a:p>
            <a:endParaRPr lang="en-US" dirty="0"/>
          </a:p>
          <a:p>
            <a:r>
              <a:rPr lang="en-US" dirty="0"/>
              <a:t>C++ includes a short-cut mechanism using either a mathematical</a:t>
            </a:r>
            <a:br>
              <a:rPr lang="en-US" dirty="0"/>
            </a:br>
            <a:r>
              <a:rPr lang="en-US" dirty="0"/>
              <a:t>formula formulated at compile time, or a look-up table or a binary search thereof, or a combination of these together with perhaps simpler conditional statements</a:t>
            </a:r>
          </a:p>
          <a:p>
            <a:pPr lvl="1"/>
            <a:r>
              <a:rPr lang="en-US" dirty="0"/>
              <a:t>This is called a </a:t>
            </a:r>
            <a:r>
              <a:rPr lang="en-US" i="1" dirty="0"/>
              <a:t>switch statement</a:t>
            </a:r>
          </a:p>
          <a:p>
            <a:pPr lvl="1"/>
            <a:r>
              <a:rPr lang="en-US" dirty="0"/>
              <a:t>The name is likely derived from older mechanical switching devices that could make connections directly based on a value </a:t>
            </a:r>
          </a:p>
        </p:txBody>
      </p:sp>
      <p:pic>
        <p:nvPicPr>
          <p:cNvPr id="4" name="Audio 3">
            <a:hlinkClick r:id="" action="ppaction://media"/>
            <a:extLst>
              <a:ext uri="{FF2B5EF4-FFF2-40B4-BE49-F238E27FC236}">
                <a16:creationId xmlns:a16="http://schemas.microsoft.com/office/drawing/2014/main" id="{552520FF-D00A-41B0-B5B6-015E23A5C9B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07029553"/>
      </p:ext>
    </p:extLst>
  </p:cSld>
  <p:clrMapOvr>
    <a:masterClrMapping/>
  </p:clrMapOvr>
  <mc:AlternateContent xmlns:mc="http://schemas.openxmlformats.org/markup-compatibility/2006" xmlns:p14="http://schemas.microsoft.com/office/powerpoint/2010/main">
    <mc:Choice Requires="p14">
      <p:transition spd="slow" p14:dur="2000" advTm="68689"/>
    </mc:Choice>
    <mc:Fallback xmlns="">
      <p:transition spd="slow" advTm="68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a:t>
            </a:r>
          </a:p>
        </p:txBody>
      </p:sp>
      <p:sp>
        <p:nvSpPr>
          <p:cNvPr id="3" name="Content Placeholder 2"/>
          <p:cNvSpPr>
            <a:spLocks noGrp="1"/>
          </p:cNvSpPr>
          <p:nvPr>
            <p:ph idx="1"/>
          </p:nvPr>
        </p:nvSpPr>
        <p:spPr>
          <a:xfrm>
            <a:off x="457200" y="487213"/>
            <a:ext cx="8470900" cy="4525963"/>
          </a:xfrm>
        </p:spPr>
        <p:txBody>
          <a:bodyPr>
            <a:noAutofit/>
          </a:bodyPr>
          <a:lstStyle/>
          <a:p>
            <a:pPr marL="400050" lvl="1" indent="0">
              <a:buNone/>
            </a:pPr>
            <a:r>
              <a:rPr lang="en-CA" sz="1500" dirty="0">
                <a:solidFill>
                  <a:srgbClr val="0070C0"/>
                </a:solidFill>
                <a:latin typeface="Consolas" panose="020B0609020204030204" pitchFamily="49" charset="0"/>
              </a:rPr>
              <a:t>int </a:t>
            </a:r>
            <a:r>
              <a:rPr lang="en-CA" sz="1500" dirty="0" err="1">
                <a:solidFill>
                  <a:srgbClr val="0070C0"/>
                </a:solidFill>
                <a:latin typeface="Consolas" panose="020B0609020204030204" pitchFamily="49" charset="0"/>
              </a:rPr>
              <a:t>error_code</a:t>
            </a:r>
            <a:r>
              <a:rPr lang="en-CA" sz="1500" dirty="0">
                <a:solidFill>
                  <a:srgbClr val="0070C0"/>
                </a:solidFill>
                <a:latin typeface="Consolas" panose="020B0609020204030204" pitchFamily="49" charset="0"/>
              </a:rPr>
              <a:t>{};</a:t>
            </a:r>
          </a:p>
          <a:p>
            <a:pPr marL="400050" lvl="1" indent="0">
              <a:buNone/>
            </a:pPr>
            <a:r>
              <a:rPr lang="en-CA" sz="1500" dirty="0">
                <a:solidFill>
                  <a:srgbClr val="0070C0"/>
                </a:solidFill>
                <a:latin typeface="Consolas" panose="020B0609020204030204" pitchFamily="49" charset="0"/>
              </a:rPr>
              <a:t>// Use '</a:t>
            </a:r>
            <a:r>
              <a:rPr lang="en-CA" sz="1500" dirty="0" err="1">
                <a:solidFill>
                  <a:srgbClr val="0070C0"/>
                </a:solidFill>
                <a:latin typeface="Consolas" panose="020B0609020204030204" pitchFamily="49" charset="0"/>
              </a:rPr>
              <a:t>error_code</a:t>
            </a:r>
            <a:r>
              <a:rPr lang="en-CA" sz="1500" dirty="0">
                <a:solidFill>
                  <a:srgbClr val="0070C0"/>
                </a:solidFill>
                <a:latin typeface="Consolas" panose="020B0609020204030204" pitchFamily="49" charset="0"/>
              </a:rPr>
              <a:t>' </a:t>
            </a:r>
          </a:p>
          <a:p>
            <a:pPr marL="400050" lvl="1" indent="0">
              <a:buNone/>
            </a:pPr>
            <a:endParaRPr lang="en-CA" sz="1500" dirty="0">
              <a:solidFill>
                <a:srgbClr val="0070C0"/>
              </a:solidFill>
              <a:latin typeface="Consolas" panose="020B0609020204030204" pitchFamily="49" charset="0"/>
            </a:endParaRPr>
          </a:p>
          <a:p>
            <a:pPr marL="400050" lvl="1" indent="0">
              <a:buNone/>
            </a:pPr>
            <a:r>
              <a:rPr lang="en-CA" sz="1500" dirty="0">
                <a:solidFill>
                  <a:srgbClr val="0070C0"/>
                </a:solidFill>
                <a:latin typeface="Consolas" panose="020B0609020204030204" pitchFamily="49" charset="0"/>
              </a:rPr>
              <a:t>switch</a:t>
            </a:r>
            <a:r>
              <a:rPr lang="en-CA" sz="1500" dirty="0">
                <a:latin typeface="Consolas" panose="020B0609020204030204" pitchFamily="49" charset="0"/>
              </a:rPr>
              <a:t> ( </a:t>
            </a:r>
            <a:r>
              <a:rPr lang="en-CA" sz="1500" b="1" dirty="0" err="1">
                <a:solidFill>
                  <a:srgbClr val="7030A0"/>
                </a:solidFill>
                <a:latin typeface="Consolas" panose="020B0609020204030204" pitchFamily="49" charset="0"/>
              </a:rPr>
              <a:t>error_code</a:t>
            </a:r>
            <a:r>
              <a:rPr lang="en-CA" sz="1500" b="1" dirty="0">
                <a:solidFill>
                  <a:srgbClr val="7030A0"/>
                </a:solidFill>
                <a:latin typeface="Consolas" panose="020B0609020204030204" pitchFamily="49" charset="0"/>
              </a:rPr>
              <a:t> </a:t>
            </a:r>
            <a:r>
              <a:rPr lang="en-CA" sz="1500" dirty="0">
                <a:latin typeface="Consolas" panose="020B0609020204030204" pitchFamily="49" charset="0"/>
              </a:rPr>
              <a:t>) {</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0</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 Deal with Error Code 0</a:t>
            </a:r>
          </a:p>
          <a:p>
            <a:pPr marL="400050" lvl="1" indent="0">
              <a:buNone/>
            </a:pPr>
            <a:r>
              <a:rPr lang="en-CA" sz="1500" dirty="0">
                <a:latin typeface="Consolas" panose="020B0609020204030204" pitchFamily="49" charset="0"/>
              </a:rPr>
              <a:t>        break;</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1</a:t>
            </a:r>
            <a:r>
              <a:rPr lang="en-CA" sz="1500" b="1" dirty="0">
                <a:solidFill>
                  <a:srgbClr val="0070C0"/>
                </a:solidFill>
                <a:latin typeface="Consolas" panose="020B0609020204030204" pitchFamily="49" charset="0"/>
              </a:rPr>
              <a:t>:</a:t>
            </a:r>
            <a:endParaRPr lang="en-CA" sz="1500" dirty="0">
              <a:latin typeface="Consolas" panose="020B0609020204030204" pitchFamily="49" charset="0"/>
            </a:endParaRPr>
          </a:p>
          <a:p>
            <a:pPr marL="400050" lvl="1" indent="0">
              <a:buNone/>
            </a:pPr>
            <a:r>
              <a:rPr lang="en-CA" sz="1500" dirty="0">
                <a:latin typeface="Consolas" panose="020B0609020204030204" pitchFamily="49" charset="0"/>
              </a:rPr>
              <a:t>        // Deal with Error Code 1</a:t>
            </a:r>
          </a:p>
          <a:p>
            <a:pPr marL="400050" lvl="1" indent="0">
              <a:buNone/>
            </a:pPr>
            <a:r>
              <a:rPr lang="en-CA" sz="1500" dirty="0">
                <a:latin typeface="Consolas" panose="020B0609020204030204" pitchFamily="49" charset="0"/>
              </a:rPr>
              <a:t>        break;</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12</a:t>
            </a:r>
            <a:r>
              <a:rPr lang="en-CA" sz="1500" b="1" dirty="0">
                <a:solidFill>
                  <a:srgbClr val="0070C0"/>
                </a:solidFill>
                <a:latin typeface="Consolas" panose="020B0609020204030204" pitchFamily="49" charset="0"/>
              </a:rPr>
              <a:t>:</a:t>
            </a:r>
            <a:endParaRPr lang="en-CA" sz="1500" dirty="0">
              <a:latin typeface="Consolas" panose="020B0609020204030204" pitchFamily="49" charset="0"/>
            </a:endParaRPr>
          </a:p>
          <a:p>
            <a:pPr marL="400050" lvl="1" indent="0">
              <a:buNone/>
            </a:pPr>
            <a:r>
              <a:rPr lang="en-CA" sz="1500" dirty="0">
                <a:latin typeface="Consolas" panose="020B0609020204030204" pitchFamily="49" charset="0"/>
              </a:rPr>
              <a:t>        // Deal with Error Code 12</a:t>
            </a:r>
          </a:p>
          <a:p>
            <a:pPr marL="400050" lvl="1" indent="0">
              <a:buNone/>
            </a:pPr>
            <a:r>
              <a:rPr lang="en-CA" sz="1500" dirty="0">
                <a:latin typeface="Consolas" panose="020B0609020204030204" pitchFamily="49" charset="0"/>
              </a:rPr>
              <a:t>        break;</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13</a:t>
            </a:r>
            <a:r>
              <a:rPr lang="en-CA" sz="1500" b="1" dirty="0">
                <a:solidFill>
                  <a:srgbClr val="0070C0"/>
                </a:solidFill>
                <a:latin typeface="Consolas" panose="020B0609020204030204" pitchFamily="49" charset="0"/>
              </a:rPr>
              <a:t>:</a:t>
            </a:r>
            <a:endParaRPr lang="en-CA" sz="1500" dirty="0">
              <a:latin typeface="Consolas" panose="020B0609020204030204" pitchFamily="49" charset="0"/>
            </a:endParaRPr>
          </a:p>
          <a:p>
            <a:pPr marL="400050" lvl="1" indent="0">
              <a:buNone/>
            </a:pPr>
            <a:r>
              <a:rPr lang="en-CA" sz="1500" dirty="0">
                <a:latin typeface="Consolas" panose="020B0609020204030204" pitchFamily="49" charset="0"/>
              </a:rPr>
              <a:t>        // Deal with Error Code 13</a:t>
            </a:r>
          </a:p>
          <a:p>
            <a:pPr marL="400050" lvl="1" indent="0">
              <a:buNone/>
            </a:pPr>
            <a:r>
              <a:rPr lang="en-CA" sz="1500" dirty="0">
                <a:latin typeface="Consolas" panose="020B0609020204030204" pitchFamily="49" charset="0"/>
              </a:rPr>
              <a:t>        break;</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42</a:t>
            </a:r>
            <a:r>
              <a:rPr lang="en-CA" sz="1500" b="1" dirty="0">
                <a:solidFill>
                  <a:srgbClr val="0070C0"/>
                </a:solidFill>
                <a:latin typeface="Consolas" panose="020B0609020204030204" pitchFamily="49" charset="0"/>
              </a:rPr>
              <a:t>:</a:t>
            </a:r>
            <a:endParaRPr lang="en-CA" sz="1500" dirty="0">
              <a:latin typeface="Consolas" panose="020B0609020204030204" pitchFamily="49" charset="0"/>
            </a:endParaRPr>
          </a:p>
          <a:p>
            <a:pPr marL="400050" lvl="1" indent="0">
              <a:buNone/>
            </a:pPr>
            <a:r>
              <a:rPr lang="en-CA" sz="1500" dirty="0">
                <a:latin typeface="Consolas" panose="020B0609020204030204" pitchFamily="49" charset="0"/>
              </a:rPr>
              <a:t>        // Deal with Error Code 42</a:t>
            </a:r>
          </a:p>
          <a:p>
            <a:pPr marL="400050" lvl="1" indent="0">
              <a:buNone/>
            </a:pPr>
            <a:r>
              <a:rPr lang="en-CA" sz="1500" dirty="0">
                <a:latin typeface="Consolas" panose="020B0609020204030204" pitchFamily="49" charset="0"/>
              </a:rPr>
              <a:t>        break;</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default</a:t>
            </a:r>
            <a:r>
              <a:rPr lang="en-CA" sz="1500" b="1" dirty="0">
                <a:solidFill>
                  <a:srgbClr val="0070C0"/>
                </a:solidFill>
                <a:latin typeface="Consolas" panose="020B0609020204030204" pitchFamily="49" charset="0"/>
              </a:rPr>
              <a:t>:</a:t>
            </a:r>
            <a:endParaRPr lang="en-CA" sz="1500" dirty="0">
              <a:latin typeface="Consolas" panose="020B0609020204030204" pitchFamily="49" charset="0"/>
            </a:endParaRPr>
          </a:p>
          <a:p>
            <a:pPr marL="400050" lvl="1" indent="0">
              <a:buNone/>
            </a:pPr>
            <a:r>
              <a:rPr lang="en-CA" sz="1500" dirty="0">
                <a:latin typeface="Consolas" panose="020B0609020204030204" pitchFamily="49" charset="0"/>
              </a:rPr>
              <a:t>        // Deal with all other error codes</a:t>
            </a:r>
          </a:p>
          <a:p>
            <a:pPr marL="400050" lvl="1" indent="0">
              <a:buNone/>
            </a:pPr>
            <a:r>
              <a:rPr lang="en-CA" sz="1500" dirty="0">
                <a:latin typeface="Consolas" panose="020B0609020204030204" pitchFamily="49" charset="0"/>
              </a:rPr>
              <a:t>}</a:t>
            </a:r>
          </a:p>
          <a:p>
            <a:pPr marL="400050" lvl="1" indent="0">
              <a:buNone/>
            </a:pPr>
            <a:r>
              <a:rPr lang="en-CA" sz="1500" dirty="0">
                <a:latin typeface="Consolas" panose="020B0609020204030204" pitchFamily="49" charset="0"/>
              </a:rPr>
              <a:t>// The break jumps to the end of the statement</a:t>
            </a:r>
          </a:p>
        </p:txBody>
      </p:sp>
      <p:sp>
        <p:nvSpPr>
          <p:cNvPr id="6" name="TextBox 5">
            <a:extLst>
              <a:ext uri="{FF2B5EF4-FFF2-40B4-BE49-F238E27FC236}">
                <a16:creationId xmlns:a16="http://schemas.microsoft.com/office/drawing/2014/main" id="{D713C93C-7AFB-4628-97F8-55A62A3EEB82}"/>
              </a:ext>
            </a:extLst>
          </p:cNvPr>
          <p:cNvSpPr txBox="1"/>
          <p:nvPr/>
        </p:nvSpPr>
        <p:spPr>
          <a:xfrm>
            <a:off x="5148064" y="2154357"/>
            <a:ext cx="3995936" cy="2893100"/>
          </a:xfrm>
          <a:prstGeom prst="rect">
            <a:avLst/>
          </a:prstGeom>
          <a:noFill/>
        </p:spPr>
        <p:txBody>
          <a:bodyPr wrap="square">
            <a:spAutoFit/>
          </a:bodyPr>
          <a:lstStyle/>
          <a:p>
            <a:pPr indent="-114300"/>
            <a:r>
              <a:rPr lang="en-CA" sz="1400" dirty="0">
                <a:latin typeface="Consolas" panose="020B0609020204030204" pitchFamily="49" charset="0"/>
              </a:rPr>
              <a:t>if ( </a:t>
            </a:r>
            <a:r>
              <a:rPr lang="en-CA" sz="1400" b="1" dirty="0" err="1">
                <a:solidFill>
                  <a:srgbClr val="7030A0"/>
                </a:solidFill>
                <a:latin typeface="Consolas" panose="020B0609020204030204" pitchFamily="49" charset="0"/>
              </a:rPr>
              <a:t>error_code</a:t>
            </a:r>
            <a:r>
              <a:rPr lang="en-CA" sz="1400" b="1" dirty="0">
                <a:solidFill>
                  <a:srgbClr val="7030A0"/>
                </a:solidFill>
                <a:latin typeface="Consolas" panose="020B0609020204030204" pitchFamily="49" charset="0"/>
              </a:rPr>
              <a:t> </a:t>
            </a:r>
            <a:r>
              <a:rPr lang="en-CA" sz="1400" dirty="0">
                <a:latin typeface="Consolas" panose="020B0609020204030204" pitchFamily="49" charset="0"/>
              </a:rPr>
              <a:t>== </a:t>
            </a:r>
            <a:r>
              <a:rPr lang="en-CA" sz="1400" dirty="0">
                <a:solidFill>
                  <a:srgbClr val="FF0000"/>
                </a:solidFill>
                <a:latin typeface="Consolas" panose="020B0609020204030204" pitchFamily="49" charset="0"/>
              </a:rPr>
              <a:t>0</a:t>
            </a:r>
            <a:r>
              <a:rPr lang="en-CA" sz="1400" dirty="0">
                <a:latin typeface="Consolas" panose="020B0609020204030204" pitchFamily="49" charset="0"/>
              </a:rPr>
              <a:t> ) {</a:t>
            </a:r>
          </a:p>
          <a:p>
            <a:pPr indent="-114300"/>
            <a:r>
              <a:rPr lang="en-CA" sz="1400" dirty="0">
                <a:latin typeface="Consolas" panose="020B0609020204030204" pitchFamily="49" charset="0"/>
              </a:rPr>
              <a:t>    // Deal with Error Code 0</a:t>
            </a:r>
          </a:p>
          <a:p>
            <a:pPr indent="-114300"/>
            <a:r>
              <a:rPr lang="en-CA" sz="1400" dirty="0">
                <a:latin typeface="Consolas" panose="020B0609020204030204" pitchFamily="49" charset="0"/>
              </a:rPr>
              <a:t>} else if ( </a:t>
            </a:r>
            <a:r>
              <a:rPr lang="en-CA" sz="1400" dirty="0" err="1">
                <a:latin typeface="Consolas" panose="020B0609020204030204" pitchFamily="49" charset="0"/>
              </a:rPr>
              <a:t>error_code</a:t>
            </a:r>
            <a:r>
              <a:rPr lang="en-CA" sz="1400" dirty="0">
                <a:latin typeface="Consolas" panose="020B0609020204030204" pitchFamily="49" charset="0"/>
              </a:rPr>
              <a:t> == </a:t>
            </a:r>
            <a:r>
              <a:rPr lang="en-CA" sz="1400" dirty="0">
                <a:solidFill>
                  <a:srgbClr val="FF0000"/>
                </a:solidFill>
                <a:latin typeface="Consolas" panose="020B0609020204030204" pitchFamily="49" charset="0"/>
              </a:rPr>
              <a:t>1</a:t>
            </a:r>
            <a:r>
              <a:rPr lang="en-CA" sz="1400" dirty="0">
                <a:latin typeface="Consolas" panose="020B0609020204030204" pitchFamily="49" charset="0"/>
              </a:rPr>
              <a:t> ) {</a:t>
            </a:r>
          </a:p>
          <a:p>
            <a:pPr indent="-114300"/>
            <a:r>
              <a:rPr lang="en-CA" sz="1400" dirty="0">
                <a:latin typeface="Consolas" panose="020B0609020204030204" pitchFamily="49" charset="0"/>
              </a:rPr>
              <a:t>    // Deal with Error Code 1</a:t>
            </a:r>
          </a:p>
          <a:p>
            <a:pPr indent="-114300"/>
            <a:r>
              <a:rPr lang="en-CA" sz="1400" dirty="0">
                <a:latin typeface="Consolas" panose="020B0609020204030204" pitchFamily="49" charset="0"/>
              </a:rPr>
              <a:t>} else if ( </a:t>
            </a:r>
            <a:r>
              <a:rPr lang="en-CA" sz="1400" dirty="0" err="1">
                <a:latin typeface="Consolas" panose="020B0609020204030204" pitchFamily="49" charset="0"/>
              </a:rPr>
              <a:t>error_code</a:t>
            </a:r>
            <a:r>
              <a:rPr lang="en-CA" sz="1400" dirty="0">
                <a:latin typeface="Consolas" panose="020B0609020204030204" pitchFamily="49" charset="0"/>
              </a:rPr>
              <a:t> == </a:t>
            </a:r>
            <a:r>
              <a:rPr lang="en-CA" sz="1400" dirty="0">
                <a:solidFill>
                  <a:srgbClr val="FF0000"/>
                </a:solidFill>
                <a:latin typeface="Consolas" panose="020B0609020204030204" pitchFamily="49" charset="0"/>
              </a:rPr>
              <a:t>12</a:t>
            </a:r>
            <a:r>
              <a:rPr lang="en-CA" sz="1400" dirty="0">
                <a:latin typeface="Consolas" panose="020B0609020204030204" pitchFamily="49" charset="0"/>
              </a:rPr>
              <a:t> ) {</a:t>
            </a:r>
          </a:p>
          <a:p>
            <a:pPr indent="-114300"/>
            <a:r>
              <a:rPr lang="en-CA" sz="1400" dirty="0">
                <a:latin typeface="Consolas" panose="020B0609020204030204" pitchFamily="49" charset="0"/>
              </a:rPr>
              <a:t>    // Deal with Error Code 12</a:t>
            </a:r>
          </a:p>
          <a:p>
            <a:pPr indent="-114300"/>
            <a:r>
              <a:rPr lang="en-CA" sz="1400" dirty="0">
                <a:latin typeface="Consolas" panose="020B0609020204030204" pitchFamily="49" charset="0"/>
              </a:rPr>
              <a:t>} else if ( </a:t>
            </a:r>
            <a:r>
              <a:rPr lang="en-CA" sz="1400" dirty="0" err="1">
                <a:latin typeface="Consolas" panose="020B0609020204030204" pitchFamily="49" charset="0"/>
              </a:rPr>
              <a:t>error_code</a:t>
            </a:r>
            <a:r>
              <a:rPr lang="en-CA" sz="1400" dirty="0">
                <a:latin typeface="Consolas" panose="020B0609020204030204" pitchFamily="49" charset="0"/>
              </a:rPr>
              <a:t> == </a:t>
            </a:r>
            <a:r>
              <a:rPr lang="en-CA" sz="1400" dirty="0">
                <a:solidFill>
                  <a:srgbClr val="FF0000"/>
                </a:solidFill>
                <a:latin typeface="Consolas" panose="020B0609020204030204" pitchFamily="49" charset="0"/>
              </a:rPr>
              <a:t>13</a:t>
            </a:r>
            <a:r>
              <a:rPr lang="en-CA" sz="1400" dirty="0">
                <a:latin typeface="Consolas" panose="020B0609020204030204" pitchFamily="49" charset="0"/>
              </a:rPr>
              <a:t> ) {</a:t>
            </a:r>
          </a:p>
          <a:p>
            <a:pPr indent="-114300"/>
            <a:r>
              <a:rPr lang="en-CA" sz="1400" dirty="0">
                <a:latin typeface="Consolas" panose="020B0609020204030204" pitchFamily="49" charset="0"/>
              </a:rPr>
              <a:t>    // Deal with Error Code 13</a:t>
            </a:r>
          </a:p>
          <a:p>
            <a:pPr indent="-114300"/>
            <a:r>
              <a:rPr lang="en-CA" sz="1400" dirty="0">
                <a:latin typeface="Consolas" panose="020B0609020204030204" pitchFamily="49" charset="0"/>
              </a:rPr>
              <a:t>} else if ( </a:t>
            </a:r>
            <a:r>
              <a:rPr lang="en-CA" sz="1400" dirty="0" err="1">
                <a:latin typeface="Consolas" panose="020B0609020204030204" pitchFamily="49" charset="0"/>
              </a:rPr>
              <a:t>error_code</a:t>
            </a:r>
            <a:r>
              <a:rPr lang="en-CA" sz="1400" dirty="0">
                <a:latin typeface="Consolas" panose="020B0609020204030204" pitchFamily="49" charset="0"/>
              </a:rPr>
              <a:t> == </a:t>
            </a:r>
            <a:r>
              <a:rPr lang="en-CA" sz="1400" dirty="0">
                <a:solidFill>
                  <a:srgbClr val="FF0000"/>
                </a:solidFill>
                <a:latin typeface="Consolas" panose="020B0609020204030204" pitchFamily="49" charset="0"/>
              </a:rPr>
              <a:t>42</a:t>
            </a:r>
            <a:r>
              <a:rPr lang="en-CA" sz="1400" dirty="0">
                <a:latin typeface="Consolas" panose="020B0609020204030204" pitchFamily="49" charset="0"/>
              </a:rPr>
              <a:t> ) {</a:t>
            </a:r>
          </a:p>
          <a:p>
            <a:pPr indent="-114300"/>
            <a:r>
              <a:rPr lang="en-CA" sz="1400" dirty="0">
                <a:latin typeface="Consolas" panose="020B0609020204030204" pitchFamily="49" charset="0"/>
              </a:rPr>
              <a:t>    // Deal with Error Code 42</a:t>
            </a:r>
          </a:p>
          <a:p>
            <a:pPr indent="-114300"/>
            <a:r>
              <a:rPr lang="en-CA" sz="1400" dirty="0">
                <a:latin typeface="Consolas" panose="020B0609020204030204" pitchFamily="49" charset="0"/>
              </a:rPr>
              <a:t>} else {</a:t>
            </a:r>
          </a:p>
          <a:p>
            <a:pPr indent="-114300"/>
            <a:r>
              <a:rPr lang="en-CA" sz="1400" dirty="0">
                <a:latin typeface="Consolas" panose="020B0609020204030204" pitchFamily="49" charset="0"/>
              </a:rPr>
              <a:t>    // Deal with all other error codes</a:t>
            </a:r>
          </a:p>
          <a:p>
            <a:pPr indent="-114300"/>
            <a:r>
              <a:rPr lang="en-CA" sz="140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7CEEC3A7-3582-487C-8EB1-095B6D02DB2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93636191"/>
      </p:ext>
    </p:extLst>
  </p:cSld>
  <p:clrMapOvr>
    <a:masterClrMapping/>
  </p:clrMapOvr>
  <mc:AlternateContent xmlns:mc="http://schemas.openxmlformats.org/markup-compatibility/2006">
    <mc:Choice xmlns:p14="http://schemas.microsoft.com/office/powerpoint/2010/main" Requires="p14">
      <p:transition spd="slow" p14:dur="2000" advTm="108115"/>
    </mc:Choice>
    <mc:Fallback>
      <p:transition spd="slow" advTm="10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a:t>
            </a:r>
          </a:p>
        </p:txBody>
      </p:sp>
      <p:sp>
        <p:nvSpPr>
          <p:cNvPr id="3" name="Content Placeholder 2"/>
          <p:cNvSpPr>
            <a:spLocks noGrp="1"/>
          </p:cNvSpPr>
          <p:nvPr>
            <p:ph idx="1"/>
          </p:nvPr>
        </p:nvSpPr>
        <p:spPr>
          <a:xfrm>
            <a:off x="457200" y="1711349"/>
            <a:ext cx="8470900" cy="4525963"/>
          </a:xfrm>
        </p:spPr>
        <p:txBody>
          <a:bodyPr>
            <a:noAutofit/>
          </a:bodyPr>
          <a:lstStyle/>
          <a:p>
            <a:pPr marL="400050" lvl="1" indent="0">
              <a:buNone/>
            </a:pPr>
            <a:r>
              <a:rPr lang="en-CA" sz="1500" dirty="0">
                <a:solidFill>
                  <a:srgbClr val="0070C0"/>
                </a:solidFill>
                <a:latin typeface="Consolas" panose="020B0609020204030204" pitchFamily="49" charset="0"/>
              </a:rPr>
              <a:t>char </a:t>
            </a:r>
            <a:r>
              <a:rPr lang="en-CA" sz="1500" dirty="0" err="1">
                <a:solidFill>
                  <a:srgbClr val="0070C0"/>
                </a:solidFill>
                <a:latin typeface="Consolas" panose="020B0609020204030204" pitchFamily="49" charset="0"/>
              </a:rPr>
              <a:t>ch</a:t>
            </a:r>
            <a:r>
              <a:rPr lang="en-CA" sz="1500" dirty="0">
                <a:solidFill>
                  <a:srgbClr val="0070C0"/>
                </a:solidFill>
                <a:latin typeface="Consolas" panose="020B0609020204030204" pitchFamily="49" charset="0"/>
              </a:rPr>
              <a:t>{};</a:t>
            </a:r>
          </a:p>
          <a:p>
            <a:pPr marL="400050" lvl="1" indent="0">
              <a:buNone/>
            </a:pPr>
            <a:r>
              <a:rPr lang="en-CA" sz="1500" dirty="0">
                <a:solidFill>
                  <a:srgbClr val="0070C0"/>
                </a:solidFill>
                <a:latin typeface="Consolas" panose="020B0609020204030204" pitchFamily="49" charset="0"/>
              </a:rPr>
              <a:t>// Do something with '</a:t>
            </a:r>
            <a:r>
              <a:rPr lang="en-CA" sz="1500" dirty="0" err="1">
                <a:solidFill>
                  <a:srgbClr val="0070C0"/>
                </a:solidFill>
                <a:latin typeface="Consolas" panose="020B0609020204030204" pitchFamily="49" charset="0"/>
              </a:rPr>
              <a:t>ch</a:t>
            </a:r>
            <a:r>
              <a:rPr lang="en-CA" sz="1500" dirty="0">
                <a:solidFill>
                  <a:srgbClr val="0070C0"/>
                </a:solidFill>
                <a:latin typeface="Consolas" panose="020B0609020204030204" pitchFamily="49" charset="0"/>
              </a:rPr>
              <a:t>'</a:t>
            </a:r>
          </a:p>
          <a:p>
            <a:pPr marL="400050" lvl="1" indent="0">
              <a:buNone/>
            </a:pPr>
            <a:endParaRPr lang="en-CA" sz="1500" dirty="0">
              <a:solidFill>
                <a:srgbClr val="0070C0"/>
              </a:solidFill>
              <a:latin typeface="Consolas" panose="020B0609020204030204" pitchFamily="49" charset="0"/>
            </a:endParaRPr>
          </a:p>
          <a:p>
            <a:pPr marL="400050" lvl="1" indent="0">
              <a:buNone/>
            </a:pPr>
            <a:r>
              <a:rPr lang="en-CA" sz="1500" dirty="0">
                <a:solidFill>
                  <a:srgbClr val="0070C0"/>
                </a:solidFill>
                <a:latin typeface="Consolas" panose="020B0609020204030204" pitchFamily="49" charset="0"/>
              </a:rPr>
              <a:t>switch</a:t>
            </a:r>
            <a:r>
              <a:rPr lang="en-CA" sz="1500" dirty="0">
                <a:latin typeface="Consolas" panose="020B0609020204030204" pitchFamily="49" charset="0"/>
              </a:rPr>
              <a:t> ( </a:t>
            </a:r>
            <a:r>
              <a:rPr lang="en-CA" sz="1500" b="1" dirty="0" err="1">
                <a:solidFill>
                  <a:srgbClr val="7030A0"/>
                </a:solidFill>
                <a:latin typeface="Consolas" panose="020B0609020204030204" pitchFamily="49" charset="0"/>
              </a:rPr>
              <a:t>ch</a:t>
            </a:r>
            <a:r>
              <a:rPr lang="en-CA" sz="1500" b="1" dirty="0">
                <a:solidFill>
                  <a:srgbClr val="7030A0"/>
                </a:solidFill>
                <a:latin typeface="Consolas" panose="020B0609020204030204" pitchFamily="49" charset="0"/>
              </a:rPr>
              <a:t> </a:t>
            </a:r>
            <a:r>
              <a:rPr lang="en-CA" sz="1500" dirty="0">
                <a:latin typeface="Consolas" panose="020B0609020204030204" pitchFamily="49" charset="0"/>
              </a:rPr>
              <a:t>) {</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'a'</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'e'</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a:t>
            </a:r>
            <a:r>
              <a:rPr lang="en-CA" sz="1500" dirty="0" err="1">
                <a:solidFill>
                  <a:srgbClr val="FF0000"/>
                </a:solidFill>
                <a:latin typeface="Consolas" panose="020B0609020204030204" pitchFamily="49" charset="0"/>
              </a:rPr>
              <a:t>i</a:t>
            </a:r>
            <a:r>
              <a:rPr lang="en-CA" sz="1500" dirty="0">
                <a:solidFill>
                  <a:srgbClr val="FF0000"/>
                </a:solidFill>
                <a:latin typeface="Consolas" panose="020B0609020204030204" pitchFamily="49" charset="0"/>
              </a:rPr>
              <a:t>'</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'o'</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'u'</a:t>
            </a:r>
            <a:r>
              <a:rPr lang="en-CA" sz="1500" b="1" dirty="0">
                <a:solidFill>
                  <a:srgbClr val="0070C0"/>
                </a:solidFill>
                <a:latin typeface="Consolas" panose="020B0609020204030204" pitchFamily="49" charset="0"/>
              </a:rPr>
              <a:t>:</a:t>
            </a:r>
          </a:p>
          <a:p>
            <a:pPr marL="400050" lvl="1" indent="0">
              <a:buNone/>
            </a:pPr>
            <a:r>
              <a:rPr lang="en-CA" sz="1500" dirty="0">
                <a:latin typeface="Consolas" panose="020B0609020204030204" pitchFamily="49" charset="0"/>
              </a:rPr>
              <a:t>        // React to a vowel</a:t>
            </a:r>
          </a:p>
          <a:p>
            <a:pPr marL="400050" lvl="1" indent="0">
              <a:buNone/>
            </a:pPr>
            <a:r>
              <a:rPr lang="en-CA" sz="1500" dirty="0">
                <a:latin typeface="Consolas" panose="020B0609020204030204" pitchFamily="49" charset="0"/>
              </a:rPr>
              <a:t>        break;</a:t>
            </a:r>
          </a:p>
          <a:p>
            <a:pPr marL="400050" lvl="1" indent="0">
              <a:buNone/>
            </a:pPr>
            <a:r>
              <a:rPr lang="en-CA" sz="1500" dirty="0">
                <a:latin typeface="Consolas" panose="020B0609020204030204" pitchFamily="49" charset="0"/>
              </a:rPr>
              <a:t>    </a:t>
            </a:r>
            <a:r>
              <a:rPr lang="en-CA" sz="1500" dirty="0">
                <a:solidFill>
                  <a:srgbClr val="0070C0"/>
                </a:solidFill>
                <a:latin typeface="Consolas" panose="020B0609020204030204" pitchFamily="49" charset="0"/>
              </a:rPr>
              <a:t>case</a:t>
            </a:r>
            <a:r>
              <a:rPr lang="en-CA" sz="1500" dirty="0">
                <a:latin typeface="Consolas" panose="020B0609020204030204" pitchFamily="49" charset="0"/>
              </a:rPr>
              <a:t> </a:t>
            </a:r>
            <a:r>
              <a:rPr lang="en-CA" sz="1500" dirty="0">
                <a:solidFill>
                  <a:srgbClr val="FF0000"/>
                </a:solidFill>
                <a:latin typeface="Consolas" panose="020B0609020204030204" pitchFamily="49" charset="0"/>
              </a:rPr>
              <a:t>'y'</a:t>
            </a:r>
            <a:r>
              <a:rPr lang="en-CA" sz="1500" b="1" dirty="0">
                <a:solidFill>
                  <a:srgbClr val="0070C0"/>
                </a:solidFill>
                <a:latin typeface="Consolas" panose="020B0609020204030204" pitchFamily="49" charset="0"/>
              </a:rPr>
              <a:t>:</a:t>
            </a:r>
            <a:endParaRPr lang="en-CA" sz="1500" dirty="0">
              <a:latin typeface="Consolas" panose="020B0609020204030204" pitchFamily="49" charset="0"/>
            </a:endParaRPr>
          </a:p>
          <a:p>
            <a:pPr marL="400050" lvl="1" indent="0">
              <a:buNone/>
            </a:pPr>
            <a:r>
              <a:rPr lang="en-CA" sz="1500" dirty="0">
                <a:latin typeface="Consolas" panose="020B0609020204030204" pitchFamily="49" charset="0"/>
              </a:rPr>
              <a:t>        // React to the special case of the letter 'y'</a:t>
            </a:r>
          </a:p>
          <a:p>
            <a:pPr marL="400050" lvl="1" indent="0">
              <a:buNone/>
            </a:pPr>
            <a:r>
              <a:rPr lang="en-CA" sz="1500" dirty="0">
                <a:latin typeface="Consolas" panose="020B0609020204030204" pitchFamily="49" charset="0"/>
              </a:rPr>
              <a:t>        break;</a:t>
            </a:r>
          </a:p>
          <a:p>
            <a:pPr marL="400050" lvl="1" indent="0">
              <a:buNone/>
            </a:pPr>
            <a:r>
              <a:rPr lang="en-CA" sz="1500" dirty="0">
                <a:solidFill>
                  <a:srgbClr val="0070C0"/>
                </a:solidFill>
                <a:latin typeface="Consolas" panose="020B0609020204030204" pitchFamily="49" charset="0"/>
              </a:rPr>
              <a:t>    default</a:t>
            </a:r>
            <a:r>
              <a:rPr lang="en-CA" sz="1500" b="1" dirty="0">
                <a:solidFill>
                  <a:srgbClr val="0070C0"/>
                </a:solidFill>
                <a:latin typeface="Consolas" panose="020B0609020204030204" pitchFamily="49" charset="0"/>
              </a:rPr>
              <a:t>:</a:t>
            </a:r>
            <a:endParaRPr lang="en-CA" sz="1500" dirty="0">
              <a:latin typeface="Consolas" panose="020B0609020204030204" pitchFamily="49" charset="0"/>
            </a:endParaRPr>
          </a:p>
          <a:p>
            <a:pPr marL="400050" lvl="1" indent="0">
              <a:buNone/>
            </a:pPr>
            <a:r>
              <a:rPr lang="en-CA" sz="1500" dirty="0">
                <a:latin typeface="Consolas" panose="020B0609020204030204" pitchFamily="49" charset="0"/>
              </a:rPr>
              <a:t>        // Deal with all consonants</a:t>
            </a:r>
          </a:p>
          <a:p>
            <a:pPr marL="400050" lvl="1" indent="0">
              <a:buNone/>
            </a:pPr>
            <a:r>
              <a:rPr lang="en-CA" sz="1500" dirty="0">
                <a:latin typeface="Consolas" panose="020B0609020204030204" pitchFamily="49" charset="0"/>
              </a:rPr>
              <a:t>}</a:t>
            </a:r>
          </a:p>
          <a:p>
            <a:pPr marL="400050" lvl="1" indent="0">
              <a:buNone/>
            </a:pPr>
            <a:r>
              <a:rPr lang="en-CA" sz="1500" dirty="0">
                <a:latin typeface="Consolas" panose="020B0609020204030204" pitchFamily="49" charset="0"/>
              </a:rPr>
              <a:t>// The break jumps to the end of the statement</a:t>
            </a:r>
          </a:p>
        </p:txBody>
      </p:sp>
      <p:sp>
        <p:nvSpPr>
          <p:cNvPr id="6" name="TextBox 5">
            <a:extLst>
              <a:ext uri="{FF2B5EF4-FFF2-40B4-BE49-F238E27FC236}">
                <a16:creationId xmlns:a16="http://schemas.microsoft.com/office/drawing/2014/main" id="{D713C93C-7AFB-4628-97F8-55A62A3EEB82}"/>
              </a:ext>
            </a:extLst>
          </p:cNvPr>
          <p:cNvSpPr txBox="1"/>
          <p:nvPr/>
        </p:nvSpPr>
        <p:spPr>
          <a:xfrm>
            <a:off x="3888432" y="1613118"/>
            <a:ext cx="5148064" cy="1815882"/>
          </a:xfrm>
          <a:prstGeom prst="rect">
            <a:avLst/>
          </a:prstGeom>
          <a:noFill/>
        </p:spPr>
        <p:txBody>
          <a:bodyPr wrap="square">
            <a:spAutoFit/>
          </a:bodyPr>
          <a:lstStyle/>
          <a:p>
            <a:pPr indent="-114300"/>
            <a:r>
              <a:rPr lang="en-CA" sz="1400" dirty="0">
                <a:latin typeface="Consolas" panose="020B0609020204030204" pitchFamily="49" charset="0"/>
              </a:rPr>
              <a:t>if ( (</a:t>
            </a:r>
            <a:r>
              <a:rPr lang="en-CA" sz="1400" b="1" dirty="0" err="1">
                <a:solidFill>
                  <a:srgbClr val="7030A0"/>
                </a:solidFill>
                <a:latin typeface="Consolas" panose="020B0609020204030204" pitchFamily="49" charset="0"/>
              </a:rPr>
              <a:t>ch</a:t>
            </a:r>
            <a:r>
              <a:rPr lang="en-CA" sz="1400" dirty="0">
                <a:latin typeface="Consolas" panose="020B0609020204030204" pitchFamily="49" charset="0"/>
              </a:rPr>
              <a:t> == </a:t>
            </a:r>
            <a:r>
              <a:rPr lang="en-CA" sz="1400" dirty="0">
                <a:solidFill>
                  <a:srgbClr val="FF0000"/>
                </a:solidFill>
                <a:latin typeface="Consolas" panose="020B0609020204030204" pitchFamily="49" charset="0"/>
              </a:rPr>
              <a:t>'a'</a:t>
            </a:r>
            <a:r>
              <a:rPr lang="en-CA" sz="1400" dirty="0">
                <a:latin typeface="Consolas" panose="020B0609020204030204" pitchFamily="49" charset="0"/>
              </a:rPr>
              <a:t>) || (</a:t>
            </a:r>
            <a:r>
              <a:rPr lang="en-CA" sz="1400" b="1" dirty="0" err="1">
                <a:solidFill>
                  <a:srgbClr val="7030A0"/>
                </a:solidFill>
                <a:latin typeface="Consolas" panose="020B0609020204030204" pitchFamily="49" charset="0"/>
              </a:rPr>
              <a:t>ch</a:t>
            </a:r>
            <a:r>
              <a:rPr lang="en-CA" sz="1400" dirty="0">
                <a:latin typeface="Consolas" panose="020B0609020204030204" pitchFamily="49" charset="0"/>
              </a:rPr>
              <a:t> == </a:t>
            </a:r>
            <a:r>
              <a:rPr lang="en-CA" sz="1400" dirty="0">
                <a:solidFill>
                  <a:srgbClr val="FF0000"/>
                </a:solidFill>
                <a:latin typeface="Consolas" panose="020B0609020204030204" pitchFamily="49" charset="0"/>
              </a:rPr>
              <a:t>'e'</a:t>
            </a:r>
            <a:r>
              <a:rPr lang="en-CA" sz="1400" dirty="0">
                <a:latin typeface="Consolas" panose="020B0609020204030204" pitchFamily="49" charset="0"/>
              </a:rPr>
              <a:t>) || (</a:t>
            </a:r>
            <a:r>
              <a:rPr lang="en-CA" sz="1400" b="1" dirty="0" err="1">
                <a:solidFill>
                  <a:srgbClr val="7030A0"/>
                </a:solidFill>
                <a:latin typeface="Consolas" panose="020B0609020204030204" pitchFamily="49" charset="0"/>
              </a:rPr>
              <a:t>ch</a:t>
            </a:r>
            <a:r>
              <a:rPr lang="en-CA" sz="1400" dirty="0">
                <a:latin typeface="Consolas" panose="020B0609020204030204" pitchFamily="49" charset="0"/>
              </a:rPr>
              <a:t> == </a:t>
            </a:r>
            <a:r>
              <a:rPr lang="en-CA" sz="1400" dirty="0">
                <a:solidFill>
                  <a:srgbClr val="FF0000"/>
                </a:solidFill>
                <a:latin typeface="Consolas" panose="020B0609020204030204" pitchFamily="49" charset="0"/>
              </a:rPr>
              <a:t>'</a:t>
            </a:r>
            <a:r>
              <a:rPr lang="en-CA" sz="1400" dirty="0" err="1">
                <a:solidFill>
                  <a:srgbClr val="FF0000"/>
                </a:solidFill>
                <a:latin typeface="Consolas" panose="020B0609020204030204" pitchFamily="49" charset="0"/>
              </a:rPr>
              <a:t>i</a:t>
            </a:r>
            <a:r>
              <a:rPr lang="en-CA" sz="1400" dirty="0">
                <a:solidFill>
                  <a:srgbClr val="FF0000"/>
                </a:solidFill>
                <a:latin typeface="Consolas" panose="020B0609020204030204" pitchFamily="49" charset="0"/>
              </a:rPr>
              <a:t>'</a:t>
            </a:r>
            <a:r>
              <a:rPr lang="en-CA" sz="1400" dirty="0">
                <a:latin typeface="Consolas" panose="020B0609020204030204" pitchFamily="49" charset="0"/>
              </a:rPr>
              <a:t>)</a:t>
            </a:r>
            <a:br>
              <a:rPr lang="en-CA" sz="1400" dirty="0">
                <a:latin typeface="Consolas" panose="020B0609020204030204" pitchFamily="49" charset="0"/>
              </a:rPr>
            </a:br>
            <a:r>
              <a:rPr lang="en-CA" sz="1400" dirty="0">
                <a:latin typeface="Consolas" panose="020B0609020204030204" pitchFamily="49" charset="0"/>
              </a:rPr>
              <a:t>                 || (</a:t>
            </a:r>
            <a:r>
              <a:rPr lang="en-CA" sz="1400" b="1" dirty="0" err="1">
                <a:solidFill>
                  <a:srgbClr val="7030A0"/>
                </a:solidFill>
                <a:latin typeface="Consolas" panose="020B0609020204030204" pitchFamily="49" charset="0"/>
              </a:rPr>
              <a:t>ch</a:t>
            </a:r>
            <a:r>
              <a:rPr lang="en-CA" sz="1400" dirty="0">
                <a:latin typeface="Consolas" panose="020B0609020204030204" pitchFamily="49" charset="0"/>
              </a:rPr>
              <a:t> == </a:t>
            </a:r>
            <a:r>
              <a:rPr lang="en-CA" sz="1400" dirty="0">
                <a:solidFill>
                  <a:srgbClr val="FF0000"/>
                </a:solidFill>
                <a:latin typeface="Consolas" panose="020B0609020204030204" pitchFamily="49" charset="0"/>
              </a:rPr>
              <a:t>'o'</a:t>
            </a:r>
            <a:r>
              <a:rPr lang="en-CA" sz="1400" dirty="0">
                <a:latin typeface="Consolas" panose="020B0609020204030204" pitchFamily="49" charset="0"/>
              </a:rPr>
              <a:t>) || (</a:t>
            </a:r>
            <a:r>
              <a:rPr lang="en-CA" sz="1400" b="1" dirty="0" err="1">
                <a:solidFill>
                  <a:srgbClr val="7030A0"/>
                </a:solidFill>
                <a:latin typeface="Consolas" panose="020B0609020204030204" pitchFamily="49" charset="0"/>
              </a:rPr>
              <a:t>ch</a:t>
            </a:r>
            <a:r>
              <a:rPr lang="en-CA" sz="1400" dirty="0">
                <a:latin typeface="Consolas" panose="020B0609020204030204" pitchFamily="49" charset="0"/>
              </a:rPr>
              <a:t> == </a:t>
            </a:r>
            <a:r>
              <a:rPr lang="en-CA" sz="1400" dirty="0">
                <a:solidFill>
                  <a:srgbClr val="FF0000"/>
                </a:solidFill>
                <a:latin typeface="Consolas" panose="020B0609020204030204" pitchFamily="49" charset="0"/>
              </a:rPr>
              <a:t>'u'</a:t>
            </a:r>
            <a:r>
              <a:rPr lang="en-CA" sz="1400" dirty="0">
                <a:latin typeface="Consolas" panose="020B0609020204030204" pitchFamily="49" charset="0"/>
              </a:rPr>
              <a:t>) ) {</a:t>
            </a:r>
          </a:p>
          <a:p>
            <a:pPr indent="-114300"/>
            <a:r>
              <a:rPr lang="en-CA" sz="1400" dirty="0">
                <a:latin typeface="Consolas" panose="020B0609020204030204" pitchFamily="49" charset="0"/>
              </a:rPr>
              <a:t>    // React to a vowel</a:t>
            </a:r>
          </a:p>
          <a:p>
            <a:pPr indent="-114300"/>
            <a:r>
              <a:rPr lang="en-CA" sz="1400" dirty="0">
                <a:latin typeface="Consolas" panose="020B0609020204030204" pitchFamily="49" charset="0"/>
              </a:rPr>
              <a:t>} else if ( </a:t>
            </a:r>
            <a:r>
              <a:rPr lang="en-CA" sz="1400" b="1" dirty="0" err="1">
                <a:solidFill>
                  <a:srgbClr val="7030A0"/>
                </a:solidFill>
                <a:latin typeface="Consolas" panose="020B0609020204030204" pitchFamily="49" charset="0"/>
              </a:rPr>
              <a:t>ch</a:t>
            </a:r>
            <a:r>
              <a:rPr lang="en-CA" sz="1400" dirty="0">
                <a:latin typeface="Consolas" panose="020B0609020204030204" pitchFamily="49" charset="0"/>
              </a:rPr>
              <a:t> == </a:t>
            </a:r>
            <a:r>
              <a:rPr lang="en-CA" sz="1400" dirty="0">
                <a:solidFill>
                  <a:srgbClr val="FF0000"/>
                </a:solidFill>
                <a:latin typeface="Consolas" panose="020B0609020204030204" pitchFamily="49" charset="0"/>
              </a:rPr>
              <a:t>'y'</a:t>
            </a:r>
            <a:r>
              <a:rPr lang="en-CA" sz="1400" dirty="0">
                <a:latin typeface="Consolas" panose="020B0609020204030204" pitchFamily="49" charset="0"/>
              </a:rPr>
              <a:t> ) {</a:t>
            </a:r>
          </a:p>
          <a:p>
            <a:pPr indent="-114300"/>
            <a:r>
              <a:rPr lang="en-CA" sz="1400" dirty="0">
                <a:latin typeface="Consolas" panose="020B0609020204030204" pitchFamily="49" charset="0"/>
              </a:rPr>
              <a:t>    // React to the special case of the letter 'y'</a:t>
            </a:r>
          </a:p>
          <a:p>
            <a:pPr indent="-114300"/>
            <a:r>
              <a:rPr lang="en-CA" sz="1400" dirty="0">
                <a:latin typeface="Consolas" panose="020B0609020204030204" pitchFamily="49" charset="0"/>
              </a:rPr>
              <a:t>} else {</a:t>
            </a:r>
          </a:p>
          <a:p>
            <a:pPr indent="-114300"/>
            <a:r>
              <a:rPr lang="en-CA" sz="1400" dirty="0">
                <a:latin typeface="Consolas" panose="020B0609020204030204" pitchFamily="49" charset="0"/>
              </a:rPr>
              <a:t>    // Deal with all consonants</a:t>
            </a:r>
          </a:p>
          <a:p>
            <a:pPr indent="-114300"/>
            <a:r>
              <a:rPr lang="en-CA" sz="1400" dirty="0">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FB6B2191-BFE5-4418-A525-4E09692DCC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37169909"/>
      </p:ext>
    </p:extLst>
  </p:cSld>
  <p:clrMapOvr>
    <a:masterClrMapping/>
  </p:clrMapOvr>
  <mc:AlternateContent xmlns:mc="http://schemas.openxmlformats.org/markup-compatibility/2006">
    <mc:Choice xmlns:p14="http://schemas.microsoft.com/office/powerpoint/2010/main" Requires="p14">
      <p:transition spd="slow" p14:dur="2000" advTm="99878"/>
    </mc:Choice>
    <mc:Fallback>
      <p:transition spd="slow" advTm="9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0.7|0.4|0.4"/>
</p:tagLst>
</file>

<file path=ppt/tags/tag10.xml><?xml version="1.0" encoding="utf-8"?>
<p:tagLst xmlns:a="http://schemas.openxmlformats.org/drawingml/2006/main" xmlns:r="http://schemas.openxmlformats.org/officeDocument/2006/relationships" xmlns:p="http://schemas.openxmlformats.org/presentationml/2006/main">
  <p:tag name="TIMING" val="|10.3|7.9|17.2"/>
</p:tagLst>
</file>

<file path=ppt/tags/tag11.xml><?xml version="1.0" encoding="utf-8"?>
<p:tagLst xmlns:a="http://schemas.openxmlformats.org/drawingml/2006/main" xmlns:r="http://schemas.openxmlformats.org/officeDocument/2006/relationships" xmlns:p="http://schemas.openxmlformats.org/presentationml/2006/main">
  <p:tag name="TIMING" val="|8.7|9"/>
</p:tagLst>
</file>

<file path=ppt/tags/tag12.xml><?xml version="1.0" encoding="utf-8"?>
<p:tagLst xmlns:a="http://schemas.openxmlformats.org/drawingml/2006/main" xmlns:r="http://schemas.openxmlformats.org/officeDocument/2006/relationships" xmlns:p="http://schemas.openxmlformats.org/presentationml/2006/main">
  <p:tag name="TIMING" val="|13.9"/>
</p:tagLst>
</file>

<file path=ppt/tags/tag2.xml><?xml version="1.0" encoding="utf-8"?>
<p:tagLst xmlns:a="http://schemas.openxmlformats.org/drawingml/2006/main" xmlns:r="http://schemas.openxmlformats.org/officeDocument/2006/relationships" xmlns:p="http://schemas.openxmlformats.org/presentationml/2006/main">
  <p:tag name="TIMING" val="|10.3|7.9|17.2"/>
</p:tagLst>
</file>

<file path=ppt/tags/tag3.xml><?xml version="1.0" encoding="utf-8"?>
<p:tagLst xmlns:a="http://schemas.openxmlformats.org/drawingml/2006/main" xmlns:r="http://schemas.openxmlformats.org/officeDocument/2006/relationships" xmlns:p="http://schemas.openxmlformats.org/presentationml/2006/main">
  <p:tag name="TIMING" val="|10.3|7.9|17.2"/>
</p:tagLst>
</file>

<file path=ppt/tags/tag4.xml><?xml version="1.0" encoding="utf-8"?>
<p:tagLst xmlns:a="http://schemas.openxmlformats.org/drawingml/2006/main" xmlns:r="http://schemas.openxmlformats.org/officeDocument/2006/relationships" xmlns:p="http://schemas.openxmlformats.org/presentationml/2006/main">
  <p:tag name="TIMING" val="|10.3|7.9|17.2"/>
</p:tagLst>
</file>

<file path=ppt/tags/tag5.xml><?xml version="1.0" encoding="utf-8"?>
<p:tagLst xmlns:a="http://schemas.openxmlformats.org/drawingml/2006/main" xmlns:r="http://schemas.openxmlformats.org/officeDocument/2006/relationships" xmlns:p="http://schemas.openxmlformats.org/presentationml/2006/main">
  <p:tag name="TIMING" val="|17.9|12.9|21.3|5.1"/>
</p:tagLst>
</file>

<file path=ppt/tags/tag6.xml><?xml version="1.0" encoding="utf-8"?>
<p:tagLst xmlns:a="http://schemas.openxmlformats.org/drawingml/2006/main" xmlns:r="http://schemas.openxmlformats.org/officeDocument/2006/relationships" xmlns:p="http://schemas.openxmlformats.org/presentationml/2006/main">
  <p:tag name="TIMING" val="|10.3|7.9|17.2"/>
</p:tagLst>
</file>

<file path=ppt/tags/tag7.xml><?xml version="1.0" encoding="utf-8"?>
<p:tagLst xmlns:a="http://schemas.openxmlformats.org/drawingml/2006/main" xmlns:r="http://schemas.openxmlformats.org/officeDocument/2006/relationships" xmlns:p="http://schemas.openxmlformats.org/presentationml/2006/main">
  <p:tag name="TIMING" val="|10.3|7.9|17.2"/>
</p:tagLst>
</file>

<file path=ppt/tags/tag8.xml><?xml version="1.0" encoding="utf-8"?>
<p:tagLst xmlns:a="http://schemas.openxmlformats.org/drawingml/2006/main" xmlns:r="http://schemas.openxmlformats.org/officeDocument/2006/relationships" xmlns:p="http://schemas.openxmlformats.org/presentationml/2006/main">
  <p:tag name="TIMING" val="|10.3|7.9|17.2"/>
</p:tagLst>
</file>

<file path=ppt/tags/tag9.xml><?xml version="1.0" encoding="utf-8"?>
<p:tagLst xmlns:a="http://schemas.openxmlformats.org/drawingml/2006/main" xmlns:r="http://schemas.openxmlformats.org/officeDocument/2006/relationships" xmlns:p="http://schemas.openxmlformats.org/presentationml/2006/main">
  <p:tag name="TIMING" val="|83.5|17.9|15.2|11.3|18.7|13.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103050</TotalTime>
  <Words>2616</Words>
  <Application>Microsoft Office PowerPoint</Application>
  <PresentationFormat>On-screen Show (4:3)</PresentationFormat>
  <Paragraphs>363</Paragraphs>
  <Slides>21</Slides>
  <Notes>1</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Consolas</vt:lpstr>
      <vt:lpstr>Constantia</vt:lpstr>
      <vt:lpstr>Georgia</vt:lpstr>
      <vt:lpstr>Times New Roman</vt:lpstr>
      <vt:lpstr>Custom Design</vt:lpstr>
      <vt:lpstr>The switch statement</vt:lpstr>
      <vt:lpstr>Outline</vt:lpstr>
      <vt:lpstr>Cascading conditional statements</vt:lpstr>
      <vt:lpstr>Vowels versus consonants</vt:lpstr>
      <vt:lpstr>Hexadecimal to decimal</vt:lpstr>
      <vt:lpstr>Parsing an arithmetic expression</vt:lpstr>
      <vt:lpstr>The switch statement</vt:lpstr>
      <vt:lpstr>Example</vt:lpstr>
      <vt:lpstr>Example</vt:lpstr>
      <vt:lpstr>Example</vt:lpstr>
      <vt:lpstr>Example</vt:lpstr>
      <vt:lpstr>Example</vt:lpstr>
      <vt:lpstr>Allowable types</vt:lpstr>
      <vt:lpstr>Allowable types</vt:lpstr>
      <vt:lpstr>Allowable types</vt:lpstr>
      <vt:lpstr>Most significant source of error</vt:lpstr>
      <vt:lpstr>Most underused feature</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1796</cp:revision>
  <dcterms:created xsi:type="dcterms:W3CDTF">2009-09-11T23:00:44Z</dcterms:created>
  <dcterms:modified xsi:type="dcterms:W3CDTF">2020-11-27T17:34:15Z</dcterms:modified>
</cp:coreProperties>
</file>